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4"/>
  </p:sldMasterIdLst>
  <p:notesMasterIdLst>
    <p:notesMasterId r:id="rId6"/>
  </p:notesMasterIdLst>
  <p:handoutMasterIdLst>
    <p:handoutMasterId r:id="rId7"/>
  </p:handoutMasterIdLst>
  <p:sldIdLst>
    <p:sldId id="263" r:id="rId5"/>
  </p:sldIdLst>
  <p:sldSz cx="51206400" cy="36576000"/>
  <p:notesSz cx="9236075" cy="7010400"/>
  <p:defaultTextStyle>
    <a:defPPr>
      <a:defRPr lang="en-US"/>
    </a:defPPr>
    <a:lvl1pPr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1pPr>
    <a:lvl2pPr marL="4572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2pPr>
    <a:lvl3pPr marL="9144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3pPr>
    <a:lvl4pPr marL="13716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4pPr>
    <a:lvl5pPr marL="18288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5pPr>
    <a:lvl6pPr marL="2286000" algn="l" defTabSz="914400" rtl="0" eaLnBrk="1" latinLnBrk="0" hangingPunct="1">
      <a:defRPr sz="9900" kern="1200">
        <a:solidFill>
          <a:schemeClr val="tx1"/>
        </a:solidFill>
        <a:latin typeface="Times New Roman" pitchFamily="18" charset="0"/>
        <a:ea typeface="+mn-ea"/>
        <a:cs typeface="+mn-cs"/>
      </a:defRPr>
    </a:lvl6pPr>
    <a:lvl7pPr marL="2743200" algn="l" defTabSz="914400" rtl="0" eaLnBrk="1" latinLnBrk="0" hangingPunct="1">
      <a:defRPr sz="9900" kern="1200">
        <a:solidFill>
          <a:schemeClr val="tx1"/>
        </a:solidFill>
        <a:latin typeface="Times New Roman" pitchFamily="18" charset="0"/>
        <a:ea typeface="+mn-ea"/>
        <a:cs typeface="+mn-cs"/>
      </a:defRPr>
    </a:lvl7pPr>
    <a:lvl8pPr marL="3200400" algn="l" defTabSz="914400" rtl="0" eaLnBrk="1" latinLnBrk="0" hangingPunct="1">
      <a:defRPr sz="9900" kern="1200">
        <a:solidFill>
          <a:schemeClr val="tx1"/>
        </a:solidFill>
        <a:latin typeface="Times New Roman" pitchFamily="18" charset="0"/>
        <a:ea typeface="+mn-ea"/>
        <a:cs typeface="+mn-cs"/>
      </a:defRPr>
    </a:lvl8pPr>
    <a:lvl9pPr marL="3657600" algn="l" defTabSz="914400" rtl="0" eaLnBrk="1" latinLnBrk="0" hangingPunct="1">
      <a:defRPr sz="99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p15:clr>
            <a:srgbClr val="A4A3A4"/>
          </p15:clr>
        </p15:guide>
        <p15:guide id="2" pos="1612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AA5DC"/>
    <a:srgbClr val="FFFFFF"/>
    <a:srgbClr val="FF33CC"/>
    <a:srgbClr val="333333"/>
    <a:srgbClr val="FFFFCC"/>
    <a:srgbClr val="004442"/>
    <a:srgbClr val="00808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634" autoAdjust="0"/>
    <p:restoredTop sz="96307" autoAdjust="0"/>
  </p:normalViewPr>
  <p:slideViewPr>
    <p:cSldViewPr>
      <p:cViewPr>
        <p:scale>
          <a:sx n="30" d="100"/>
          <a:sy n="30" d="100"/>
        </p:scale>
        <p:origin x="1664" y="-104"/>
      </p:cViewPr>
      <p:guideLst>
        <p:guide orient="horz" pos="11520"/>
        <p:guide pos="16128"/>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7800" cy="388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dirty="0"/>
          </a:p>
        </p:txBody>
      </p:sp>
      <p:sp>
        <p:nvSpPr>
          <p:cNvPr id="9219" name="Rectangle 3"/>
          <p:cNvSpPr>
            <a:spLocks noGrp="1" noChangeArrowheads="1"/>
          </p:cNvSpPr>
          <p:nvPr>
            <p:ph type="dt" sz="quarter" idx="1"/>
          </p:nvPr>
        </p:nvSpPr>
        <p:spPr bwMode="auto">
          <a:xfrm>
            <a:off x="5213350" y="0"/>
            <a:ext cx="3986213" cy="388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dirty="0"/>
          </a:p>
        </p:txBody>
      </p:sp>
      <p:sp>
        <p:nvSpPr>
          <p:cNvPr id="9220" name="Rectangle 4"/>
          <p:cNvSpPr>
            <a:spLocks noGrp="1" noChangeArrowheads="1"/>
          </p:cNvSpPr>
          <p:nvPr>
            <p:ph type="ftr" sz="quarter" idx="2"/>
          </p:nvPr>
        </p:nvSpPr>
        <p:spPr bwMode="auto">
          <a:xfrm>
            <a:off x="0" y="6621463"/>
            <a:ext cx="3987800" cy="388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dirty="0"/>
          </a:p>
        </p:txBody>
      </p:sp>
      <p:sp>
        <p:nvSpPr>
          <p:cNvPr id="9221" name="Rectangle 5"/>
          <p:cNvSpPr>
            <a:spLocks noGrp="1" noChangeArrowheads="1"/>
          </p:cNvSpPr>
          <p:nvPr>
            <p:ph type="sldNum" sz="quarter" idx="3"/>
          </p:nvPr>
        </p:nvSpPr>
        <p:spPr bwMode="auto">
          <a:xfrm>
            <a:off x="5213350" y="6621463"/>
            <a:ext cx="3986213" cy="388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dirty="0"/>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1361738"/>
            <a:ext cx="43526075" cy="7840662"/>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7680325" y="20726400"/>
            <a:ext cx="35845750" cy="9347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dirty="0"/>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dirty="0"/>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275" y="1465263"/>
            <a:ext cx="11520488" cy="31207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60638" y="1465263"/>
            <a:ext cx="34412237" cy="31207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dirty="0"/>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560638" y="8534400"/>
            <a:ext cx="22966362" cy="24137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25679400" y="8534400"/>
            <a:ext cx="22966363" cy="11991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25679400" y="20678775"/>
            <a:ext cx="22966363" cy="1199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2560638" y="33307338"/>
            <a:ext cx="11947525" cy="2540000"/>
          </a:xfrm>
        </p:spPr>
        <p:txBody>
          <a:bodyPr/>
          <a:lstStyle>
            <a:lvl1pPr>
              <a:defRPr/>
            </a:lvl1pPr>
          </a:lstStyle>
          <a:p>
            <a:endParaRPr lang="en-US" dirty="0"/>
          </a:p>
        </p:txBody>
      </p:sp>
      <p:sp>
        <p:nvSpPr>
          <p:cNvPr id="7" name="Footer Placeholder 6"/>
          <p:cNvSpPr>
            <a:spLocks noGrp="1"/>
          </p:cNvSpPr>
          <p:nvPr>
            <p:ph type="ftr" sz="quarter" idx="11"/>
          </p:nvPr>
        </p:nvSpPr>
        <p:spPr>
          <a:xfrm>
            <a:off x="17495838" y="33307338"/>
            <a:ext cx="16214725" cy="2540000"/>
          </a:xfrm>
        </p:spPr>
        <p:txBody>
          <a:bodyPr/>
          <a:lstStyle>
            <a:lvl1pPr>
              <a:defRPr/>
            </a:lvl1pPr>
          </a:lstStyle>
          <a:p>
            <a:endParaRPr lang="en-US" dirty="0"/>
          </a:p>
        </p:txBody>
      </p:sp>
      <p:sp>
        <p:nvSpPr>
          <p:cNvPr id="8" name="Slide Number Placeholder 7"/>
          <p:cNvSpPr>
            <a:spLocks noGrp="1"/>
          </p:cNvSpPr>
          <p:nvPr>
            <p:ph type="sldNum" sz="quarter" idx="12"/>
          </p:nvPr>
        </p:nvSpPr>
        <p:spPr>
          <a:xfrm>
            <a:off x="36698238" y="33307338"/>
            <a:ext cx="11947525" cy="2540000"/>
          </a:xfrm>
        </p:spPr>
        <p:txBody>
          <a:bodyPr/>
          <a:lstStyle>
            <a:lvl1pPr>
              <a:defRPr/>
            </a:lvl1pPr>
          </a:lstStyle>
          <a:p>
            <a:fld id="{399F81F1-3B06-4A4B-9BD7-73B44DED6B47}" type="slidenum">
              <a:rPr lang="en-US"/>
              <a:pPr/>
              <a:t>‹#›</a:t>
            </a:fld>
            <a:endParaRPr lang="en-US" dirty="0"/>
          </a:p>
        </p:txBody>
      </p:sp>
    </p:spTree>
    <p:extLst>
      <p:ext uri="{BB962C8B-B14F-4D97-AF65-F5344CB8AC3E}">
        <p14:creationId xmlns:p14="http://schemas.microsoft.com/office/powerpoint/2010/main" val="165831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dirty="0"/>
          </a:p>
        </p:txBody>
      </p:sp>
    </p:spTree>
    <p:extLst>
      <p:ext uri="{BB962C8B-B14F-4D97-AF65-F5344CB8AC3E}">
        <p14:creationId xmlns:p14="http://schemas.microsoft.com/office/powerpoint/2010/main" val="178411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3502938"/>
            <a:ext cx="43526075" cy="72644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044950" y="15501938"/>
            <a:ext cx="43526075" cy="80010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dirty="0"/>
          </a:p>
        </p:txBody>
      </p:sp>
    </p:spTree>
    <p:extLst>
      <p:ext uri="{BB962C8B-B14F-4D97-AF65-F5344CB8AC3E}">
        <p14:creationId xmlns:p14="http://schemas.microsoft.com/office/powerpoint/2010/main" val="217883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60638" y="8534400"/>
            <a:ext cx="22966362" cy="24137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679400" y="8534400"/>
            <a:ext cx="22966363" cy="24137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dirty="0"/>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638" y="8186738"/>
            <a:ext cx="22625050"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60638" y="11599863"/>
            <a:ext cx="22625050"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775" y="8186738"/>
            <a:ext cx="22632988"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6012775" y="11599863"/>
            <a:ext cx="22632988"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dirty="0"/>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dirty="0"/>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dirty="0"/>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455738"/>
            <a:ext cx="16846550" cy="61976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0019963" y="1455738"/>
            <a:ext cx="28625800" cy="31216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638" y="7653338"/>
            <a:ext cx="16846550" cy="2501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dirty="0"/>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5603200"/>
            <a:ext cx="30724475" cy="30226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0036175" y="3268663"/>
            <a:ext cx="30724475" cy="21945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0036175" y="28625800"/>
            <a:ext cx="30724475" cy="4292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dirty="0"/>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0" y="6689725"/>
            <a:ext cx="12814300" cy="29886275"/>
          </a:xfrm>
          <a:prstGeom prst="rect">
            <a:avLst/>
          </a:prstGeom>
          <a:solidFill>
            <a:schemeClr val="accent5">
              <a:lumMod val="90000"/>
              <a:alpha val="50000"/>
            </a:schemeClr>
          </a:solidFill>
          <a:ln>
            <a:noFill/>
          </a:ln>
          <a:effectLst/>
          <a:extLst/>
        </p:spPr>
        <p:txBody>
          <a:bodyPr wrap="none" lIns="274430" tIns="138248" rIns="274430" bIns="138248" anchor="ctr"/>
          <a:lstStyle/>
          <a:p>
            <a:pPr marL="1027113" indent="-1027113" algn="ctr" defTabSz="6288088"/>
            <a:endParaRPr lang="en-US" dirty="0"/>
          </a:p>
        </p:txBody>
      </p:sp>
      <p:sp>
        <p:nvSpPr>
          <p:cNvPr id="83985" name="Line 17"/>
          <p:cNvSpPr>
            <a:spLocks noChangeShapeType="1"/>
          </p:cNvSpPr>
          <p:nvPr/>
        </p:nvSpPr>
        <p:spPr bwMode="auto">
          <a:xfrm>
            <a:off x="0" y="6689725"/>
            <a:ext cx="512064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86" name="Line 18"/>
          <p:cNvSpPr>
            <a:spLocks noChangeShapeType="1"/>
          </p:cNvSpPr>
          <p:nvPr/>
        </p:nvSpPr>
        <p:spPr bwMode="auto">
          <a:xfrm>
            <a:off x="0" y="7150100"/>
            <a:ext cx="512064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87" name="Line 19"/>
          <p:cNvSpPr>
            <a:spLocks noChangeShapeType="1"/>
          </p:cNvSpPr>
          <p:nvPr/>
        </p:nvSpPr>
        <p:spPr bwMode="auto">
          <a:xfrm>
            <a:off x="12827000" y="35801300"/>
            <a:ext cx="383921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88" name="Line 20"/>
          <p:cNvSpPr>
            <a:spLocks noChangeShapeType="1"/>
          </p:cNvSpPr>
          <p:nvPr/>
        </p:nvSpPr>
        <p:spPr bwMode="auto">
          <a:xfrm>
            <a:off x="12814300" y="6689725"/>
            <a:ext cx="0" cy="2988627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89" name="Line 21"/>
          <p:cNvSpPr>
            <a:spLocks noChangeShapeType="1"/>
          </p:cNvSpPr>
          <p:nvPr/>
        </p:nvSpPr>
        <p:spPr bwMode="auto">
          <a:xfrm>
            <a:off x="1062038" y="6721475"/>
            <a:ext cx="0" cy="2992437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90" name="Line 22"/>
          <p:cNvSpPr>
            <a:spLocks noChangeShapeType="1"/>
          </p:cNvSpPr>
          <p:nvPr/>
        </p:nvSpPr>
        <p:spPr bwMode="auto">
          <a:xfrm>
            <a:off x="13544550" y="0"/>
            <a:ext cx="0" cy="36576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91" name="Line 23"/>
          <p:cNvSpPr>
            <a:spLocks noChangeShapeType="1"/>
          </p:cNvSpPr>
          <p:nvPr/>
        </p:nvSpPr>
        <p:spPr bwMode="auto">
          <a:xfrm>
            <a:off x="25949275" y="7150100"/>
            <a:ext cx="0" cy="294259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92" name="Line 24"/>
          <p:cNvSpPr>
            <a:spLocks noChangeShapeType="1"/>
          </p:cNvSpPr>
          <p:nvPr/>
        </p:nvSpPr>
        <p:spPr bwMode="auto">
          <a:xfrm>
            <a:off x="38392100" y="7150100"/>
            <a:ext cx="0" cy="294259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93" name="Line 25"/>
          <p:cNvSpPr>
            <a:spLocks noChangeShapeType="1"/>
          </p:cNvSpPr>
          <p:nvPr/>
        </p:nvSpPr>
        <p:spPr bwMode="auto">
          <a:xfrm>
            <a:off x="50028475" y="7150100"/>
            <a:ext cx="0" cy="294259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dirty="0"/>
          </a:p>
        </p:txBody>
      </p:sp>
      <p:sp>
        <p:nvSpPr>
          <p:cNvPr id="83994" name="Rectangle 26"/>
          <p:cNvSpPr>
            <a:spLocks noChangeAspect="1" noChangeArrowheads="1"/>
          </p:cNvSpPr>
          <p:nvPr/>
        </p:nvSpPr>
        <p:spPr bwMode="auto">
          <a:xfrm>
            <a:off x="0" y="7938"/>
            <a:ext cx="51206400" cy="1363662"/>
          </a:xfrm>
          <a:prstGeom prst="rect">
            <a:avLst/>
          </a:prstGeom>
          <a:solidFill>
            <a:schemeClr val="accent1">
              <a:lumMod val="50000"/>
            </a:schemeClr>
          </a:solidFill>
          <a:ln>
            <a:noFill/>
          </a:ln>
          <a:effectLst/>
          <a:extLst/>
        </p:spPr>
        <p:txBody>
          <a:bodyPr wrap="none" lIns="274430" tIns="138248" rIns="274430" bIns="138248" anchor="ctr"/>
          <a:lstStyle/>
          <a:p>
            <a:endParaRPr lang="en-US" dirty="0"/>
          </a:p>
        </p:txBody>
      </p:sp>
      <p:sp>
        <p:nvSpPr>
          <p:cNvPr id="83970" name="Rectangle 2"/>
          <p:cNvSpPr>
            <a:spLocks noGrp="1" noChangeArrowheads="1"/>
          </p:cNvSpPr>
          <p:nvPr>
            <p:ph type="title"/>
          </p:nvPr>
        </p:nvSpPr>
        <p:spPr bwMode="auto">
          <a:xfrm>
            <a:off x="2560638" y="1465263"/>
            <a:ext cx="46085125"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ctr" anchorCtr="0" compatLnSpc="1">
            <a:prstTxWarp prst="textNoShape">
              <a:avLst/>
            </a:prstTxWarp>
          </a:bodyPr>
          <a:lstStyle/>
          <a:p>
            <a:pPr lvl="0"/>
            <a:r>
              <a:rPr lang="en-US" smtClean="0"/>
              <a:t>Click to edit Master title style</a:t>
            </a:r>
            <a:endParaRPr lang="en-US" dirty="0" smtClean="0"/>
          </a:p>
        </p:txBody>
      </p:sp>
      <p:sp>
        <p:nvSpPr>
          <p:cNvPr id="83971" name="Rectangle 3"/>
          <p:cNvSpPr>
            <a:spLocks noGrp="1" noChangeArrowheads="1"/>
          </p:cNvSpPr>
          <p:nvPr>
            <p:ph type="body" idx="1"/>
          </p:nvPr>
        </p:nvSpPr>
        <p:spPr bwMode="auto">
          <a:xfrm>
            <a:off x="2560638" y="8534400"/>
            <a:ext cx="46085125" cy="24137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3972" name="Rectangle 4"/>
          <p:cNvSpPr>
            <a:spLocks noGrp="1" noChangeArrowheads="1"/>
          </p:cNvSpPr>
          <p:nvPr>
            <p:ph type="dt" sz="half" idx="2"/>
          </p:nvPr>
        </p:nvSpPr>
        <p:spPr bwMode="auto">
          <a:xfrm>
            <a:off x="2560638" y="33307338"/>
            <a:ext cx="11947525"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spcBef>
                <a:spcPct val="0"/>
              </a:spcBef>
              <a:buFontTx/>
              <a:buNone/>
              <a:defRPr sz="1600">
                <a:latin typeface="+mn-lt"/>
              </a:defRPr>
            </a:lvl1pPr>
          </a:lstStyle>
          <a:p>
            <a:endParaRPr lang="en-US" dirty="0"/>
          </a:p>
        </p:txBody>
      </p:sp>
      <p:sp>
        <p:nvSpPr>
          <p:cNvPr id="83973" name="Rectangle 5"/>
          <p:cNvSpPr>
            <a:spLocks noGrp="1" noChangeArrowheads="1"/>
          </p:cNvSpPr>
          <p:nvPr>
            <p:ph type="ftr" sz="quarter" idx="3"/>
          </p:nvPr>
        </p:nvSpPr>
        <p:spPr bwMode="auto">
          <a:xfrm>
            <a:off x="17495838" y="33307338"/>
            <a:ext cx="16214725"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lgn="ctr">
              <a:spcBef>
                <a:spcPct val="0"/>
              </a:spcBef>
              <a:buFontTx/>
              <a:buNone/>
              <a:defRPr sz="1600">
                <a:latin typeface="+mn-lt"/>
              </a:defRPr>
            </a:lvl1pPr>
          </a:lstStyle>
          <a:p>
            <a:endParaRPr lang="en-US" dirty="0"/>
          </a:p>
        </p:txBody>
      </p:sp>
      <p:sp>
        <p:nvSpPr>
          <p:cNvPr id="83974" name="Rectangle 6"/>
          <p:cNvSpPr>
            <a:spLocks noGrp="1" noChangeArrowheads="1"/>
          </p:cNvSpPr>
          <p:nvPr>
            <p:ph type="sldNum" sz="quarter" idx="4"/>
          </p:nvPr>
        </p:nvSpPr>
        <p:spPr bwMode="auto">
          <a:xfrm>
            <a:off x="36698238" y="33307338"/>
            <a:ext cx="11947525"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lgn="r">
              <a:spcBef>
                <a:spcPct val="0"/>
              </a:spcBef>
              <a:buFontTx/>
              <a:buNone/>
              <a:defRPr sz="1600">
                <a:latin typeface="+mn-lt"/>
              </a:defRPr>
            </a:lvl1pPr>
          </a:lstStyle>
          <a:p>
            <a:fld id="{1E2B1309-A9D8-4C66-99C6-860A28674D7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39725" indent="-339725" algn="l" rtl="0" eaLnBrk="1" fontAlgn="base" hangingPunct="1">
        <a:spcBef>
          <a:spcPct val="20000"/>
        </a:spcBef>
        <a:spcAft>
          <a:spcPct val="0"/>
        </a:spcAft>
        <a:buChar char="•"/>
        <a:defRPr sz="3300">
          <a:solidFill>
            <a:schemeClr val="tx1"/>
          </a:solidFill>
          <a:latin typeface="+mn-lt"/>
          <a:ea typeface="+mn-ea"/>
          <a:cs typeface="+mn-cs"/>
        </a:defRPr>
      </a:lvl1pPr>
      <a:lvl2pPr marL="739775" indent="-287338" algn="l" rtl="0" eaLnBrk="1" fontAlgn="base" hangingPunct="1">
        <a:spcBef>
          <a:spcPct val="20000"/>
        </a:spcBef>
        <a:spcAft>
          <a:spcPct val="0"/>
        </a:spcAft>
        <a:buChar char="–"/>
        <a:defRPr sz="2700">
          <a:solidFill>
            <a:schemeClr val="tx1"/>
          </a:solidFill>
          <a:latin typeface="+mn-lt"/>
        </a:defRPr>
      </a:lvl2pPr>
      <a:lvl3pPr marL="1141413" indent="-227013" algn="l" rtl="0" eaLnBrk="1" fontAlgn="base" hangingPunct="1">
        <a:spcBef>
          <a:spcPct val="20000"/>
        </a:spcBef>
        <a:spcAft>
          <a:spcPct val="0"/>
        </a:spcAft>
        <a:buChar char="•"/>
        <a:defRPr sz="2200">
          <a:solidFill>
            <a:schemeClr val="tx1"/>
          </a:solidFill>
          <a:latin typeface="+mn-lt"/>
        </a:defRPr>
      </a:lvl3pPr>
      <a:lvl4pPr marL="1601788" indent="-234950" algn="l" rtl="0" eaLnBrk="1" fontAlgn="base" hangingPunct="1">
        <a:spcBef>
          <a:spcPct val="20000"/>
        </a:spcBef>
        <a:spcAft>
          <a:spcPct val="0"/>
        </a:spcAft>
        <a:buChar char="–"/>
        <a:defRPr sz="2200">
          <a:solidFill>
            <a:schemeClr val="tx1"/>
          </a:solidFill>
          <a:latin typeface="+mn-lt"/>
        </a:defRPr>
      </a:lvl4pPr>
      <a:lvl5pPr marL="2055813" indent="-227013" algn="l" rtl="0" eaLnBrk="1" fontAlgn="base" hangingPunct="1">
        <a:spcBef>
          <a:spcPct val="20000"/>
        </a:spcBef>
        <a:spcAft>
          <a:spcPct val="0"/>
        </a:spcAft>
        <a:buChar char="»"/>
        <a:defRPr sz="2200">
          <a:solidFill>
            <a:schemeClr val="tx1"/>
          </a:solidFill>
          <a:latin typeface="+mn-lt"/>
        </a:defRPr>
      </a:lvl5pPr>
      <a:lvl6pPr marL="2513013" indent="-227013" algn="l" rtl="0" eaLnBrk="1" fontAlgn="base" hangingPunct="1">
        <a:spcBef>
          <a:spcPct val="20000"/>
        </a:spcBef>
        <a:spcAft>
          <a:spcPct val="0"/>
        </a:spcAft>
        <a:buChar char="»"/>
        <a:defRPr sz="2200">
          <a:solidFill>
            <a:schemeClr val="tx1"/>
          </a:solidFill>
          <a:latin typeface="+mn-lt"/>
        </a:defRPr>
      </a:lvl6pPr>
      <a:lvl7pPr marL="2970213" indent="-227013" algn="l" rtl="0" eaLnBrk="1" fontAlgn="base" hangingPunct="1">
        <a:spcBef>
          <a:spcPct val="20000"/>
        </a:spcBef>
        <a:spcAft>
          <a:spcPct val="0"/>
        </a:spcAft>
        <a:buChar char="»"/>
        <a:defRPr sz="2200">
          <a:solidFill>
            <a:schemeClr val="tx1"/>
          </a:solidFill>
          <a:latin typeface="+mn-lt"/>
        </a:defRPr>
      </a:lvl7pPr>
      <a:lvl8pPr marL="3427413" indent="-227013" algn="l" rtl="0" eaLnBrk="1" fontAlgn="base" hangingPunct="1">
        <a:spcBef>
          <a:spcPct val="20000"/>
        </a:spcBef>
        <a:spcAft>
          <a:spcPct val="0"/>
        </a:spcAft>
        <a:buChar char="»"/>
        <a:defRPr sz="2200">
          <a:solidFill>
            <a:schemeClr val="tx1"/>
          </a:solidFill>
          <a:latin typeface="+mn-lt"/>
        </a:defRPr>
      </a:lvl8pPr>
      <a:lvl9pPr marL="3884613" indent="-227013" algn="l" rtl="0" eaLnBrk="1" fontAlgn="base" hangingPunct="1">
        <a:spcBef>
          <a:spcPct val="200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mailto:matthewgo1003@gmail.com" TargetMode="External"/><Relationship Id="rId12" Type="http://schemas.openxmlformats.org/officeDocument/2006/relationships/image" Target="../media/image10.jpeg"/><Relationship Id="rId13" Type="http://schemas.openxmlformats.org/officeDocument/2006/relationships/image" Target="../media/image11.tiff"/><Relationship Id="rId14" Type="http://schemas.openxmlformats.org/officeDocument/2006/relationships/image" Target="../media/image12.jpeg"/><Relationship Id="rId15" Type="http://schemas.openxmlformats.org/officeDocument/2006/relationships/image" Target="../media/image13.jpeg"/><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3873162" y="1538743"/>
            <a:ext cx="36490275" cy="3879850"/>
          </a:xfrm>
          <a:noFill/>
        </p:spPr>
        <p:txBody>
          <a:bodyPr/>
          <a:lstStyle/>
          <a:p>
            <a:r>
              <a:rPr lang="en-US" sz="9000" b="1" dirty="0" smtClean="0">
                <a:solidFill>
                  <a:schemeClr val="accent1">
                    <a:lumMod val="25000"/>
                  </a:schemeClr>
                </a:solidFill>
              </a:rPr>
              <a:t>Development of a Microarray Data </a:t>
            </a:r>
            <a:r>
              <a:rPr lang="en-US" sz="9000" b="1" dirty="0" smtClean="0">
                <a:solidFill>
                  <a:schemeClr val="accent1">
                    <a:lumMod val="25000"/>
                  </a:schemeClr>
                </a:solidFill>
              </a:rPr>
              <a:t>Analysis Web  </a:t>
            </a:r>
            <a:br>
              <a:rPr lang="en-US" sz="9000" b="1" dirty="0" smtClean="0">
                <a:solidFill>
                  <a:schemeClr val="accent1">
                    <a:lumMod val="25000"/>
                  </a:schemeClr>
                </a:solidFill>
              </a:rPr>
            </a:br>
            <a:r>
              <a:rPr lang="en-US" sz="9000" b="1" dirty="0" smtClean="0">
                <a:solidFill>
                  <a:schemeClr val="accent1">
                    <a:lumMod val="25000"/>
                  </a:schemeClr>
                </a:solidFill>
              </a:rPr>
              <a:t> Application Using </a:t>
            </a:r>
            <a:r>
              <a:rPr lang="en-US" sz="9000" b="1" dirty="0" smtClean="0">
                <a:solidFill>
                  <a:schemeClr val="accent1">
                    <a:lumMod val="25000"/>
                  </a:schemeClr>
                </a:solidFill>
              </a:rPr>
              <a:t>Shiny</a:t>
            </a:r>
            <a:endParaRPr lang="en-US" sz="9000" b="1" dirty="0">
              <a:solidFill>
                <a:schemeClr val="accent1">
                  <a:lumMod val="25000"/>
                </a:schemeClr>
              </a:solidFill>
            </a:endParaRPr>
          </a:p>
        </p:txBody>
      </p:sp>
      <p:sp>
        <p:nvSpPr>
          <p:cNvPr id="80899" name="Rectangle 3"/>
          <p:cNvSpPr>
            <a:spLocks noGrp="1" noChangeArrowheads="1"/>
          </p:cNvSpPr>
          <p:nvPr>
            <p:ph type="body" sz="half" idx="1"/>
          </p:nvPr>
        </p:nvSpPr>
        <p:spPr>
          <a:xfrm>
            <a:off x="1752600" y="8305800"/>
            <a:ext cx="10283825" cy="19208750"/>
          </a:xfrm>
          <a:noFill/>
        </p:spPr>
        <p:txBody>
          <a:bodyPr lIns="91440" tIns="45720" rIns="91440" bIns="45720"/>
          <a:lstStyle/>
          <a:p>
            <a:pPr marL="0" indent="0" algn="ctr">
              <a:spcBef>
                <a:spcPct val="0"/>
              </a:spcBef>
              <a:spcAft>
                <a:spcPct val="65000"/>
              </a:spcAft>
              <a:buFontTx/>
              <a:buNone/>
            </a:pPr>
            <a:r>
              <a:rPr lang="en-US" sz="4500" b="1" dirty="0" smtClean="0">
                <a:solidFill>
                  <a:schemeClr val="accent1">
                    <a:lumMod val="25000"/>
                  </a:schemeClr>
                </a:solidFill>
                <a:latin typeface="+mj-lt"/>
              </a:rPr>
              <a:t>INTRODUCTION </a:t>
            </a:r>
            <a:endParaRPr lang="en-US" sz="4500" b="1" dirty="0">
              <a:solidFill>
                <a:schemeClr val="accent1">
                  <a:lumMod val="25000"/>
                </a:schemeClr>
              </a:solidFill>
              <a:latin typeface="+mj-lt"/>
            </a:endParaRPr>
          </a:p>
          <a:p>
            <a:pPr algn="just"/>
            <a:r>
              <a:rPr lang="en-US" sz="2600" dirty="0">
                <a:latin typeface="+mj-lt"/>
              </a:rPr>
              <a:t>Microarray data supplied by practitioners and researchers from all departments </a:t>
            </a:r>
            <a:r>
              <a:rPr lang="en-US" sz="2600" dirty="0" smtClean="0">
                <a:latin typeface="+mj-lt"/>
              </a:rPr>
              <a:t>is</a:t>
            </a:r>
            <a:r>
              <a:rPr lang="en-US" sz="2600" dirty="0" smtClean="0">
                <a:latin typeface="+mj-lt"/>
              </a:rPr>
              <a:t> </a:t>
            </a:r>
            <a:r>
              <a:rPr lang="en-US" sz="2600" dirty="0">
                <a:latin typeface="+mj-lt"/>
              </a:rPr>
              <a:t>constantly being uploaded into local servers, like the one the NCBI (National Cancer for Biotechnology Information) provides for the NIH. However, the application used to display the list of thousands of results is </a:t>
            </a:r>
            <a:r>
              <a:rPr lang="en-US" sz="2600" dirty="0" smtClean="0">
                <a:latin typeface="+mj-lt"/>
              </a:rPr>
              <a:t>limited </a:t>
            </a:r>
            <a:r>
              <a:rPr lang="en-US" sz="2600" dirty="0">
                <a:latin typeface="+mj-lt"/>
              </a:rPr>
              <a:t>in that it cannot pull from a more universal or public medical archive. In other words, data stored and analyzed is exclusive to the NIH staff. </a:t>
            </a:r>
          </a:p>
          <a:p>
            <a:pPr algn="just"/>
            <a:r>
              <a:rPr lang="en-US" sz="2600" dirty="0">
                <a:latin typeface="+mj-lt"/>
              </a:rPr>
              <a:t>Our application focuses on reaching a much wider audience so that progress and information from all across the country can be uploaded and thoroughly read as the NCBI server does. </a:t>
            </a:r>
            <a:r>
              <a:rPr lang="en-US" sz="2600" dirty="0" smtClean="0">
                <a:latin typeface="+mj-lt"/>
              </a:rPr>
              <a:t>Using</a:t>
            </a:r>
            <a:r>
              <a:rPr lang="en-US" sz="2600" dirty="0" smtClean="0">
                <a:latin typeface="+mj-lt"/>
              </a:rPr>
              <a:t> </a:t>
            </a:r>
            <a:r>
              <a:rPr lang="en-US" sz="2600" dirty="0">
                <a:latin typeface="+mj-lt"/>
              </a:rPr>
              <a:t>the computer </a:t>
            </a:r>
            <a:r>
              <a:rPr lang="en-US" sz="2600" dirty="0" smtClean="0">
                <a:latin typeface="+mj-lt"/>
              </a:rPr>
              <a:t>language R and the </a:t>
            </a:r>
            <a:r>
              <a:rPr lang="en-US" sz="2600" dirty="0" err="1" smtClean="0">
                <a:latin typeface="+mj-lt"/>
              </a:rPr>
              <a:t>RStudio</a:t>
            </a:r>
            <a:r>
              <a:rPr lang="en-US" sz="2600" dirty="0" smtClean="0">
                <a:latin typeface="+mj-lt"/>
              </a:rPr>
              <a:t> software, </a:t>
            </a:r>
            <a:r>
              <a:rPr lang="en-US" sz="2600" dirty="0">
                <a:latin typeface="+mj-lt"/>
              </a:rPr>
              <a:t>we were able </a:t>
            </a:r>
            <a:r>
              <a:rPr lang="en-US" sz="2600" dirty="0" smtClean="0">
                <a:latin typeface="+mj-lt"/>
              </a:rPr>
              <a:t>to exercise its </a:t>
            </a:r>
            <a:r>
              <a:rPr lang="en-US" sz="2600" dirty="0">
                <a:latin typeface="+mj-lt"/>
              </a:rPr>
              <a:t>“Shiny” </a:t>
            </a:r>
            <a:r>
              <a:rPr lang="en-US" sz="2600" dirty="0" smtClean="0">
                <a:latin typeface="+mj-lt"/>
              </a:rPr>
              <a:t>package </a:t>
            </a:r>
            <a:r>
              <a:rPr lang="en-US" sz="2600" dirty="0">
                <a:latin typeface="+mj-lt"/>
              </a:rPr>
              <a:t>to create and design a functional interface, as well as making it look cleaner and simpler to use</a:t>
            </a:r>
            <a:r>
              <a:rPr lang="en-US" sz="2600" dirty="0" smtClean="0">
                <a:latin typeface="+mj-lt"/>
              </a:rPr>
              <a:t>.</a:t>
            </a:r>
          </a:p>
          <a:p>
            <a:pPr algn="just"/>
            <a:endParaRPr lang="en-US" sz="2600" b="1" dirty="0" smtClean="0">
              <a:solidFill>
                <a:schemeClr val="accent1">
                  <a:lumMod val="25000"/>
                </a:schemeClr>
              </a:solidFill>
              <a:latin typeface="+mj-lt"/>
            </a:endParaRPr>
          </a:p>
          <a:p>
            <a:pPr marL="0" indent="0" algn="ctr">
              <a:spcBef>
                <a:spcPct val="0"/>
              </a:spcBef>
              <a:spcAft>
                <a:spcPct val="65000"/>
              </a:spcAft>
              <a:buFontTx/>
              <a:buNone/>
            </a:pPr>
            <a:r>
              <a:rPr lang="en-US" sz="4500" b="1" dirty="0" smtClean="0">
                <a:solidFill>
                  <a:schemeClr val="accent1">
                    <a:lumMod val="25000"/>
                  </a:schemeClr>
                </a:solidFill>
                <a:latin typeface="+mj-lt"/>
              </a:rPr>
              <a:t>BACKGROUND</a:t>
            </a:r>
            <a:endParaRPr lang="en-US" sz="4500" b="1" dirty="0">
              <a:solidFill>
                <a:schemeClr val="accent1">
                  <a:lumMod val="25000"/>
                </a:schemeClr>
              </a:solidFill>
              <a:latin typeface="+mj-lt"/>
            </a:endParaRPr>
          </a:p>
          <a:p>
            <a:pPr marL="0" indent="0" algn="just">
              <a:buNone/>
            </a:pPr>
            <a:r>
              <a:rPr lang="en-US" sz="2600" dirty="0">
                <a:latin typeface="+mj-lt"/>
              </a:rPr>
              <a:t>What are microarrays?</a:t>
            </a:r>
          </a:p>
          <a:p>
            <a:pPr marL="0" indent="0" algn="just">
              <a:buNone/>
            </a:pPr>
            <a:r>
              <a:rPr lang="en-US" sz="2600" dirty="0">
                <a:latin typeface="+mj-lt"/>
              </a:rPr>
              <a:t>	</a:t>
            </a:r>
            <a:r>
              <a:rPr lang="en-US" sz="2600" dirty="0" smtClean="0">
                <a:latin typeface="+mj-lt"/>
              </a:rPr>
              <a:t>Microarrays </a:t>
            </a:r>
            <a:r>
              <a:rPr lang="en-US" sz="2600" dirty="0">
                <a:latin typeface="+mj-lt"/>
              </a:rPr>
              <a:t>are plates, usually made of an impermeable surface like glass or </a:t>
            </a:r>
            <a:r>
              <a:rPr lang="en-US" sz="2600" dirty="0" smtClean="0">
                <a:latin typeface="+mj-lt"/>
              </a:rPr>
              <a:t>silicon, </a:t>
            </a:r>
            <a:r>
              <a:rPr lang="en-US" sz="2600" dirty="0">
                <a:latin typeface="+mj-lt"/>
              </a:rPr>
              <a:t>that hold thousands of sets of specific strands of DNA. To map which genes are active and which are suppressed, cultured cells from both healthy and malignant tissue are separated from their RNA and are then transcribed under an RNA polymerase to make a complementary form of DNA or cDNA. </a:t>
            </a:r>
            <a:r>
              <a:rPr lang="en-US" sz="2600" dirty="0" smtClean="0">
                <a:latin typeface="+mj-lt"/>
              </a:rPr>
              <a:t>Once </a:t>
            </a:r>
            <a:r>
              <a:rPr lang="en-US" sz="2600" dirty="0">
                <a:latin typeface="+mj-lt"/>
              </a:rPr>
              <a:t>both sets of cDNA are successfully formed, they are dyed to be able to distinguish their separate gene expressions. The cDNA are then pipetted onto the microarray and placed into a reading machine. Spots of red, green, and yellow soon appear on the </a:t>
            </a:r>
            <a:r>
              <a:rPr lang="en-US" sz="2600" dirty="0" smtClean="0">
                <a:latin typeface="+mj-lt"/>
              </a:rPr>
              <a:t>plate</a:t>
            </a:r>
            <a:r>
              <a:rPr lang="en-US" sz="2600" dirty="0">
                <a:latin typeface="+mj-lt"/>
              </a:rPr>
              <a:t>. After further analysis, the red markers indicate the genes greatly enhanced under malignant influence, the green display the ones healthy cells continue to express while cancer cells choose to hide, and yellow are patterns that both malignant and healthy DNA express. Now the yellow markers usually conclude that while these genes are active, they are mostly likely defected towards their usual means.  This helps to see which DNA sequences are </a:t>
            </a:r>
            <a:r>
              <a:rPr lang="en-US" sz="2600" dirty="0" smtClean="0">
                <a:latin typeface="+mj-lt"/>
              </a:rPr>
              <a:t>mutated </a:t>
            </a:r>
            <a:r>
              <a:rPr lang="en-US" sz="2600" dirty="0">
                <a:latin typeface="+mj-lt"/>
              </a:rPr>
              <a:t>or altered and which approach to take to reverse their effects or regulate the tumors behavior. </a:t>
            </a:r>
          </a:p>
          <a:p>
            <a:pPr marL="0" indent="0" eaLnBrk="0" hangingPunct="0">
              <a:spcBef>
                <a:spcPct val="75000"/>
              </a:spcBef>
              <a:spcAft>
                <a:spcPct val="25000"/>
              </a:spcAft>
              <a:buClr>
                <a:srgbClr val="008080"/>
              </a:buClr>
              <a:buSzPct val="115000"/>
              <a:buFont typeface="Wingdings 3" pitchFamily="18" charset="2"/>
              <a:buNone/>
            </a:pPr>
            <a:endParaRPr lang="en-US" sz="2400" b="1" dirty="0">
              <a:latin typeface="Times New Roman" pitchFamily="18" charset="0"/>
              <a:cs typeface="Times New Roman" pitchFamily="18" charset="0"/>
            </a:endParaRPr>
          </a:p>
        </p:txBody>
      </p:sp>
      <p:sp>
        <p:nvSpPr>
          <p:cNvPr id="19" name="Content Placeholder 18"/>
          <p:cNvSpPr>
            <a:spLocks noGrp="1"/>
          </p:cNvSpPr>
          <p:nvPr>
            <p:ph sz="quarter" idx="2"/>
          </p:nvPr>
        </p:nvSpPr>
        <p:spPr>
          <a:xfrm>
            <a:off x="26898600" y="16916400"/>
            <a:ext cx="9372600" cy="1981200"/>
          </a:xfrm>
        </p:spPr>
        <p:txBody>
          <a:bodyPr/>
          <a:lstStyle/>
          <a:p>
            <a:pPr algn="just"/>
            <a:r>
              <a:rPr lang="en-US" sz="2600" dirty="0" smtClean="0">
                <a:latin typeface="+mj-lt"/>
              </a:rPr>
              <a:t>With the “Group Amount” and multiSelect</a:t>
            </a:r>
            <a:r>
              <a:rPr lang="en-US" sz="2600" dirty="0">
                <a:latin typeface="+mj-lt"/>
              </a:rPr>
              <a:t> </a:t>
            </a:r>
            <a:r>
              <a:rPr lang="en-US" sz="2600" dirty="0" smtClean="0">
                <a:latin typeface="+mj-lt"/>
              </a:rPr>
              <a:t>functions, group assignment can easily be made. </a:t>
            </a:r>
            <a:endParaRPr lang="en-US" sz="2600" dirty="0">
              <a:latin typeface="+mj-lt"/>
            </a:endParaRPr>
          </a:p>
          <a:p>
            <a:pPr algn="just"/>
            <a:r>
              <a:rPr lang="en-US" sz="2600" dirty="0" smtClean="0">
                <a:latin typeface="+mj-lt"/>
              </a:rPr>
              <a:t>The user can specify the range of numbers (1-10) and once labeled, samples are easily distinguishable. </a:t>
            </a:r>
            <a:endParaRPr lang="en-US" sz="2600" dirty="0" smtClean="0">
              <a:latin typeface="+mj-lt"/>
            </a:endParaRPr>
          </a:p>
        </p:txBody>
      </p:sp>
      <p:sp>
        <p:nvSpPr>
          <p:cNvPr id="80945" name="Text Box 49"/>
          <p:cNvSpPr txBox="1">
            <a:spLocks noChangeArrowheads="1"/>
          </p:cNvSpPr>
          <p:nvPr/>
        </p:nvSpPr>
        <p:spPr bwMode="auto">
          <a:xfrm>
            <a:off x="17036143" y="5073252"/>
            <a:ext cx="30135513" cy="10178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rgbClr val="00808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74430" tIns="138248" rIns="274430" bIns="138248">
            <a:spAutoFit/>
          </a:bodyPr>
          <a:lstStyle>
            <a:lvl1pPr marL="1027113" indent="-1027113" defTabSz="6288088">
              <a:spcBef>
                <a:spcPct val="0"/>
              </a:spcBef>
              <a:defRPr sz="2400">
                <a:solidFill>
                  <a:schemeClr val="tx1"/>
                </a:solidFill>
                <a:latin typeface="Times New Roman" pitchFamily="18" charset="0"/>
              </a:defRPr>
            </a:lvl1pPr>
            <a:lvl2pPr defTabSz="6288088">
              <a:spcBef>
                <a:spcPct val="0"/>
              </a:spcBef>
              <a:defRPr sz="2400">
                <a:solidFill>
                  <a:schemeClr val="tx1"/>
                </a:solidFill>
                <a:latin typeface="Times New Roman" pitchFamily="18" charset="0"/>
              </a:defRPr>
            </a:lvl2pPr>
            <a:lvl3pPr defTabSz="6288088">
              <a:spcBef>
                <a:spcPct val="0"/>
              </a:spcBef>
              <a:defRPr sz="2400">
                <a:solidFill>
                  <a:schemeClr val="tx1"/>
                </a:solidFill>
                <a:latin typeface="Times New Roman" pitchFamily="18" charset="0"/>
              </a:defRPr>
            </a:lvl3pPr>
            <a:lvl4pPr defTabSz="6288088">
              <a:spcBef>
                <a:spcPct val="0"/>
              </a:spcBef>
              <a:defRPr sz="2400">
                <a:solidFill>
                  <a:schemeClr val="tx1"/>
                </a:solidFill>
                <a:latin typeface="Times New Roman" pitchFamily="18" charset="0"/>
              </a:defRPr>
            </a:lvl4pPr>
            <a:lvl5pPr defTabSz="6288088">
              <a:spcBef>
                <a:spcPct val="0"/>
              </a:spcBef>
              <a:defRPr sz="2400">
                <a:solidFill>
                  <a:schemeClr val="tx1"/>
                </a:solidFill>
                <a:latin typeface="Times New Roman" pitchFamily="18" charset="0"/>
              </a:defRPr>
            </a:lvl5pPr>
            <a:lvl6pPr defTabSz="6288088" eaLnBrk="0" fontAlgn="base" hangingPunct="0">
              <a:spcBef>
                <a:spcPct val="0"/>
              </a:spcBef>
              <a:spcAft>
                <a:spcPct val="0"/>
              </a:spcAft>
              <a:defRPr sz="2400">
                <a:solidFill>
                  <a:schemeClr val="tx1"/>
                </a:solidFill>
                <a:latin typeface="Times New Roman" pitchFamily="18" charset="0"/>
              </a:defRPr>
            </a:lvl6pPr>
            <a:lvl7pPr defTabSz="6288088" eaLnBrk="0" fontAlgn="base" hangingPunct="0">
              <a:spcBef>
                <a:spcPct val="0"/>
              </a:spcBef>
              <a:spcAft>
                <a:spcPct val="0"/>
              </a:spcAft>
              <a:defRPr sz="2400">
                <a:solidFill>
                  <a:schemeClr val="tx1"/>
                </a:solidFill>
                <a:latin typeface="Times New Roman" pitchFamily="18" charset="0"/>
              </a:defRPr>
            </a:lvl7pPr>
            <a:lvl8pPr defTabSz="6288088" eaLnBrk="0" fontAlgn="base" hangingPunct="0">
              <a:spcBef>
                <a:spcPct val="0"/>
              </a:spcBef>
              <a:spcAft>
                <a:spcPct val="0"/>
              </a:spcAft>
              <a:defRPr sz="2400">
                <a:solidFill>
                  <a:schemeClr val="tx1"/>
                </a:solidFill>
                <a:latin typeface="Times New Roman" pitchFamily="18" charset="0"/>
              </a:defRPr>
            </a:lvl8pPr>
            <a:lvl9pPr defTabSz="6288088"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buFontTx/>
              <a:buNone/>
            </a:pPr>
            <a:r>
              <a:rPr lang="en-US" sz="4800" u="sng" dirty="0" smtClean="0">
                <a:solidFill>
                  <a:schemeClr val="tx2"/>
                </a:solidFill>
                <a:latin typeface="+mj-lt"/>
              </a:rPr>
              <a:t>Matthew Go</a:t>
            </a:r>
            <a:r>
              <a:rPr lang="en-US" sz="4800" dirty="0" smtClean="0">
                <a:solidFill>
                  <a:schemeClr val="tx2"/>
                </a:solidFill>
                <a:latin typeface="+mj-lt"/>
              </a:rPr>
              <a:t>, Margaret </a:t>
            </a:r>
            <a:r>
              <a:rPr lang="en-US" sz="4800" dirty="0" smtClean="0">
                <a:solidFill>
                  <a:schemeClr val="tx2"/>
                </a:solidFill>
                <a:latin typeface="+mj-lt"/>
              </a:rPr>
              <a:t>Cam, </a:t>
            </a:r>
            <a:r>
              <a:rPr lang="en-US" sz="4800" dirty="0" err="1" smtClean="0">
                <a:solidFill>
                  <a:schemeClr val="tx2"/>
                </a:solidFill>
                <a:latin typeface="+mj-lt"/>
              </a:rPr>
              <a:t>Fathi</a:t>
            </a:r>
            <a:r>
              <a:rPr lang="en-US" sz="4800" dirty="0" smtClean="0">
                <a:solidFill>
                  <a:schemeClr val="tx2"/>
                </a:solidFill>
                <a:latin typeface="+mj-lt"/>
              </a:rPr>
              <a:t> </a:t>
            </a:r>
            <a:r>
              <a:rPr lang="en-US" sz="4800" dirty="0" err="1" smtClean="0">
                <a:solidFill>
                  <a:schemeClr val="tx2"/>
                </a:solidFill>
                <a:latin typeface="+mj-lt"/>
              </a:rPr>
              <a:t>Elluomi</a:t>
            </a:r>
            <a:r>
              <a:rPr lang="en-US" sz="4800" dirty="0" smtClean="0">
                <a:solidFill>
                  <a:schemeClr val="tx2"/>
                </a:solidFill>
                <a:latin typeface="+mj-lt"/>
              </a:rPr>
              <a:t>  </a:t>
            </a:r>
            <a:endParaRPr lang="en-US" sz="4800" dirty="0">
              <a:solidFill>
                <a:schemeClr val="tx2"/>
              </a:solidFill>
              <a:latin typeface="+mj-lt"/>
            </a:endParaRPr>
          </a:p>
        </p:txBody>
      </p:sp>
      <p:sp>
        <p:nvSpPr>
          <p:cNvPr id="80982" name="Rectangle 86"/>
          <p:cNvSpPr>
            <a:spLocks noChangeArrowheads="1"/>
          </p:cNvSpPr>
          <p:nvPr/>
        </p:nvSpPr>
        <p:spPr bwMode="auto">
          <a:xfrm>
            <a:off x="14489263" y="8305800"/>
            <a:ext cx="10744200" cy="5797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39725" indent="-339725" algn="ctr" eaLnBrk="1" hangingPunct="1">
              <a:spcBef>
                <a:spcPct val="0"/>
              </a:spcBef>
              <a:spcAft>
                <a:spcPct val="65000"/>
              </a:spcAft>
              <a:buFontTx/>
              <a:buNone/>
              <a:tabLst>
                <a:tab pos="1028700" algn="l"/>
              </a:tabLst>
            </a:pPr>
            <a:r>
              <a:rPr lang="en-US" sz="4500" b="1" dirty="0" smtClean="0">
                <a:solidFill>
                  <a:schemeClr val="accent1">
                    <a:lumMod val="25000"/>
                  </a:schemeClr>
                </a:solidFill>
                <a:latin typeface="+mj-lt"/>
              </a:rPr>
              <a:t>METHODS &amp; </a:t>
            </a:r>
            <a:r>
              <a:rPr lang="en-US" sz="4500" b="1" dirty="0" smtClean="0">
                <a:solidFill>
                  <a:schemeClr val="accent1">
                    <a:lumMod val="25000"/>
                  </a:schemeClr>
                </a:solidFill>
                <a:latin typeface="+mj-lt"/>
              </a:rPr>
              <a:t>RESULTS</a:t>
            </a:r>
            <a:endParaRPr lang="en-US" sz="2400" dirty="0" smtClean="0"/>
          </a:p>
          <a:p>
            <a:pPr marL="342900" indent="-342900" algn="just" eaLnBrk="1" hangingPunct="1">
              <a:spcBef>
                <a:spcPct val="25000"/>
              </a:spcBef>
              <a:spcAft>
                <a:spcPts val="0"/>
              </a:spcAft>
              <a:tabLst>
                <a:tab pos="1028700" algn="l"/>
              </a:tabLst>
            </a:pPr>
            <a:r>
              <a:rPr lang="en-US" sz="2400" dirty="0" smtClean="0"/>
              <a:t>This application was created using R version </a:t>
            </a:r>
            <a:r>
              <a:rPr lang="hr-HR" sz="2400" dirty="0" smtClean="0"/>
              <a:t>3.3.0 </a:t>
            </a:r>
            <a:r>
              <a:rPr lang="hr-HR" sz="2400" dirty="0" err="1" smtClean="0"/>
              <a:t>and</a:t>
            </a:r>
            <a:r>
              <a:rPr lang="hr-HR" sz="2400" dirty="0" smtClean="0"/>
              <a:t> R</a:t>
            </a:r>
            <a:r>
              <a:rPr lang="en-US" sz="2400" dirty="0" smtClean="0"/>
              <a:t>s</a:t>
            </a:r>
            <a:r>
              <a:rPr lang="hr-HR" sz="2400" dirty="0" err="1" smtClean="0"/>
              <a:t>tudio</a:t>
            </a:r>
            <a:r>
              <a:rPr lang="hr-HR" sz="2400" dirty="0" smtClean="0"/>
              <a:t> </a:t>
            </a:r>
            <a:r>
              <a:rPr lang="hr-HR" sz="2400" dirty="0" err="1" smtClean="0"/>
              <a:t>version</a:t>
            </a:r>
            <a:r>
              <a:rPr lang="hr-HR" sz="2400" dirty="0"/>
              <a:t> </a:t>
            </a:r>
            <a:r>
              <a:rPr lang="hr-HR" sz="2400" dirty="0" smtClean="0"/>
              <a:t>0.99.451.</a:t>
            </a:r>
            <a:endParaRPr lang="en-US" sz="2400" dirty="0" smtClean="0"/>
          </a:p>
          <a:p>
            <a:pPr marL="342900" indent="-342900" algn="just" eaLnBrk="1" hangingPunct="1">
              <a:spcBef>
                <a:spcPct val="25000"/>
              </a:spcBef>
              <a:spcAft>
                <a:spcPts val="0"/>
              </a:spcAft>
              <a:tabLst>
                <a:tab pos="1028700" algn="l"/>
              </a:tabLst>
            </a:pPr>
            <a:r>
              <a:rPr lang="en-US" sz="2400" dirty="0" smtClean="0"/>
              <a:t>Packages “shiny”, “</a:t>
            </a:r>
            <a:r>
              <a:rPr lang="en-US" sz="2400" dirty="0" err="1" smtClean="0"/>
              <a:t>shinyjs</a:t>
            </a:r>
            <a:r>
              <a:rPr lang="en-US" sz="2400" dirty="0" smtClean="0"/>
              <a:t>”,  “</a:t>
            </a:r>
            <a:r>
              <a:rPr lang="en-US" sz="2400" dirty="0" err="1" smtClean="0"/>
              <a:t>bioBase</a:t>
            </a:r>
            <a:r>
              <a:rPr lang="en-US" sz="2400" dirty="0" smtClean="0"/>
              <a:t>”, and “</a:t>
            </a:r>
            <a:r>
              <a:rPr lang="en-US" sz="2400" dirty="0" err="1" smtClean="0"/>
              <a:t>geoQuery</a:t>
            </a:r>
            <a:r>
              <a:rPr lang="en-US" sz="2400" dirty="0" smtClean="0"/>
              <a:t>” were installed to help run this template. </a:t>
            </a:r>
            <a:endParaRPr lang="en-US" sz="2400" dirty="0">
              <a:latin typeface="+mn-lt"/>
            </a:endParaRPr>
          </a:p>
          <a:p>
            <a:pPr marL="342900" indent="-342900" eaLnBrk="1" hangingPunct="1">
              <a:lnSpc>
                <a:spcPct val="115000"/>
              </a:lnSpc>
              <a:buClr>
                <a:srgbClr val="008080"/>
              </a:buClr>
              <a:tabLst>
                <a:tab pos="1028700" algn="l"/>
              </a:tabLst>
            </a:pPr>
            <a:r>
              <a:rPr lang="en-US" sz="2400" dirty="0" smtClean="0"/>
              <a:t>To demonstrate our application, sample number GSE18388 was taken from the NCBI database. </a:t>
            </a:r>
            <a:endParaRPr lang="en-US" sz="2400" dirty="0"/>
          </a:p>
        </p:txBody>
      </p:sp>
      <p:sp>
        <p:nvSpPr>
          <p:cNvPr id="81267" name="Rectangle 371"/>
          <p:cNvSpPr>
            <a:spLocks noChangeArrowheads="1"/>
          </p:cNvSpPr>
          <p:nvPr/>
        </p:nvSpPr>
        <p:spPr bwMode="auto">
          <a:xfrm>
            <a:off x="39166800" y="8458200"/>
            <a:ext cx="10283825" cy="5227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457200" indent="-457200" algn="ctr" eaLnBrk="1" hangingPunct="1">
              <a:spcBef>
                <a:spcPct val="0"/>
              </a:spcBef>
              <a:spcAft>
                <a:spcPct val="65000"/>
              </a:spcAft>
              <a:buFontTx/>
              <a:buNone/>
            </a:pPr>
            <a:r>
              <a:rPr lang="en-US" sz="4500" b="1" dirty="0" smtClean="0">
                <a:solidFill>
                  <a:schemeClr val="accent1">
                    <a:lumMod val="25000"/>
                  </a:schemeClr>
                </a:solidFill>
                <a:latin typeface="+mj-lt"/>
                <a:cs typeface="Times New Roman" pitchFamily="18" charset="0"/>
              </a:rPr>
              <a:t>OVERVIEW</a:t>
            </a:r>
            <a:endParaRPr lang="en-US" sz="4500" b="1" dirty="0">
              <a:solidFill>
                <a:schemeClr val="accent1">
                  <a:lumMod val="25000"/>
                </a:schemeClr>
              </a:solidFill>
              <a:latin typeface="+mj-lt"/>
              <a:cs typeface="Times New Roman" pitchFamily="18" charset="0"/>
            </a:endParaRPr>
          </a:p>
          <a:p>
            <a:pPr marL="457200" indent="-457200" algn="just">
              <a:lnSpc>
                <a:spcPct val="115000"/>
              </a:lnSpc>
            </a:pPr>
            <a:r>
              <a:rPr lang="en-US" sz="2400" dirty="0" smtClean="0">
                <a:latin typeface="+mj-lt"/>
                <a:cs typeface="Times New Roman" pitchFamily="18" charset="0"/>
              </a:rPr>
              <a:t>The purpose of this </a:t>
            </a:r>
            <a:r>
              <a:rPr lang="en-US" sz="2400" dirty="0" smtClean="0">
                <a:latin typeface="+mj-lt"/>
                <a:cs typeface="Times New Roman" pitchFamily="18" charset="0"/>
              </a:rPr>
              <a:t>project</a:t>
            </a:r>
            <a:r>
              <a:rPr lang="en-US" sz="2400" dirty="0" smtClean="0">
                <a:latin typeface="+mj-lt"/>
                <a:cs typeface="Times New Roman" pitchFamily="18" charset="0"/>
              </a:rPr>
              <a:t> was to </a:t>
            </a:r>
            <a:r>
              <a:rPr lang="en-US" sz="2400" dirty="0" smtClean="0">
                <a:latin typeface="+mj-lt"/>
                <a:cs typeface="Times New Roman" pitchFamily="18" charset="0"/>
              </a:rPr>
              <a:t>create a prototype version of a new</a:t>
            </a:r>
            <a:r>
              <a:rPr lang="en-US" sz="2400" dirty="0">
                <a:latin typeface="+mj-lt"/>
                <a:cs typeface="Times New Roman" pitchFamily="18" charset="0"/>
              </a:rPr>
              <a:t> </a:t>
            </a:r>
            <a:r>
              <a:rPr lang="en-US" sz="2400" dirty="0" smtClean="0">
                <a:latin typeface="+mj-lt"/>
                <a:cs typeface="Times New Roman" pitchFamily="18" charset="0"/>
              </a:rPr>
              <a:t>universally shared server in which metadata from microarray could be easily accessed and displayed. </a:t>
            </a:r>
          </a:p>
          <a:p>
            <a:pPr marL="457200" indent="-457200" algn="just">
              <a:lnSpc>
                <a:spcPct val="115000"/>
              </a:lnSpc>
            </a:pPr>
            <a:r>
              <a:rPr lang="en-US" sz="2400" dirty="0" smtClean="0">
                <a:latin typeface="+mj-lt"/>
                <a:cs typeface="Times New Roman" pitchFamily="18" charset="0"/>
              </a:rPr>
              <a:t>Microarrays, especially in cancer research, help map the </a:t>
            </a:r>
            <a:r>
              <a:rPr lang="en-US" sz="2400" dirty="0" smtClean="0">
                <a:latin typeface="+mj-lt"/>
                <a:cs typeface="Times New Roman" pitchFamily="18" charset="0"/>
              </a:rPr>
              <a:t>specific </a:t>
            </a:r>
            <a:r>
              <a:rPr lang="en-US" sz="2400" dirty="0" smtClean="0">
                <a:latin typeface="+mj-lt"/>
                <a:cs typeface="Times New Roman" pitchFamily="18" charset="0"/>
              </a:rPr>
              <a:t>types of gene expressions certain oncogenes emit. This allows practitioners </a:t>
            </a:r>
            <a:r>
              <a:rPr lang="en-US" sz="2400" dirty="0" smtClean="0">
                <a:latin typeface="+mj-lt"/>
                <a:cs typeface="Times New Roman" pitchFamily="18" charset="0"/>
              </a:rPr>
              <a:t>to be </a:t>
            </a:r>
            <a:r>
              <a:rPr lang="en-US" sz="2400" dirty="0" smtClean="0">
                <a:latin typeface="+mj-lt"/>
                <a:cs typeface="Times New Roman" pitchFamily="18" charset="0"/>
              </a:rPr>
              <a:t>able to develop courses of medication to treat the mutated codon patterns within an </a:t>
            </a:r>
            <a:r>
              <a:rPr lang="en-US" sz="2400" dirty="0" smtClean="0">
                <a:latin typeface="+mj-lt"/>
                <a:cs typeface="Times New Roman" pitchFamily="18" charset="0"/>
              </a:rPr>
              <a:t>individual’s </a:t>
            </a:r>
            <a:r>
              <a:rPr lang="en-US" sz="2400" dirty="0" smtClean="0">
                <a:latin typeface="+mj-lt"/>
                <a:cs typeface="Times New Roman" pitchFamily="18" charset="0"/>
              </a:rPr>
              <a:t>DNA and RNA. </a:t>
            </a:r>
          </a:p>
          <a:p>
            <a:pPr marL="457200" indent="-457200" algn="just">
              <a:lnSpc>
                <a:spcPct val="115000"/>
              </a:lnSpc>
            </a:pPr>
            <a:r>
              <a:rPr lang="en-US" sz="2400" dirty="0" smtClean="0">
                <a:latin typeface="+mj-lt"/>
                <a:cs typeface="Times New Roman" pitchFamily="18" charset="0"/>
              </a:rPr>
              <a:t>The GSE </a:t>
            </a:r>
            <a:r>
              <a:rPr lang="en-US" sz="2400" dirty="0" smtClean="0">
                <a:latin typeface="+mj-lt"/>
                <a:cs typeface="Times New Roman" pitchFamily="18" charset="0"/>
              </a:rPr>
              <a:t>server sends protocols with the GEO2R and </a:t>
            </a:r>
            <a:r>
              <a:rPr lang="en-US" sz="2400" dirty="0" err="1" smtClean="0">
                <a:latin typeface="+mj-lt"/>
                <a:cs typeface="Times New Roman" pitchFamily="18" charset="0"/>
              </a:rPr>
              <a:t>GEOQuery</a:t>
            </a:r>
            <a:r>
              <a:rPr lang="en-US" sz="2400" dirty="0" smtClean="0">
                <a:latin typeface="+mj-lt"/>
                <a:cs typeface="Times New Roman" pitchFamily="18" charset="0"/>
              </a:rPr>
              <a:t> databases, where </a:t>
            </a:r>
            <a:r>
              <a:rPr lang="en-US" sz="2400" dirty="0" smtClean="0">
                <a:latin typeface="+mj-lt"/>
                <a:cs typeface="Times New Roman" pitchFamily="18" charset="0"/>
              </a:rPr>
              <a:t>it derives all of its microarray information. </a:t>
            </a:r>
          </a:p>
          <a:p>
            <a:pPr marL="457200" indent="-457200" algn="just">
              <a:lnSpc>
                <a:spcPct val="115000"/>
              </a:lnSpc>
            </a:pPr>
            <a:r>
              <a:rPr lang="en-US" sz="2400" dirty="0" smtClean="0">
                <a:latin typeface="+mj-lt"/>
                <a:cs typeface="Times New Roman" pitchFamily="18" charset="0"/>
              </a:rPr>
              <a:t>After uploading, defining, and contrasting data, the NCI Bioinformatics team will implement their R Studio made graphs and figures to accomedate this user interface and template. </a:t>
            </a:r>
          </a:p>
        </p:txBody>
      </p:sp>
      <p:sp>
        <p:nvSpPr>
          <p:cNvPr id="81271" name="Text Box 375"/>
          <p:cNvSpPr txBox="1">
            <a:spLocks noChangeArrowheads="1"/>
          </p:cNvSpPr>
          <p:nvPr/>
        </p:nvSpPr>
        <p:spPr bwMode="auto">
          <a:xfrm>
            <a:off x="46085125" y="9723438"/>
            <a:ext cx="3975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1392" tIns="45696" rIns="91392" bIns="45696">
            <a:spAutoFit/>
          </a:bodyPr>
          <a:lstStyle>
            <a:lvl1pPr>
              <a:spcBef>
                <a:spcPct val="0"/>
              </a:spcBef>
              <a:defRPr sz="2400">
                <a:solidFill>
                  <a:schemeClr val="tx1"/>
                </a:solidFill>
                <a:latin typeface="Times New Roman" pitchFamily="18" charset="0"/>
              </a:defRPr>
            </a:lvl1pPr>
            <a:lvl2pPr marL="452438">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marL="1366838">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buFontTx/>
              <a:buNone/>
            </a:pPr>
            <a:endParaRPr lang="en-US" sz="1600" b="1" dirty="0">
              <a:effectLst>
                <a:outerShdw blurRad="38100" dist="38100" dir="2700000" algn="tl">
                  <a:srgbClr val="C0C0C0"/>
                </a:outerShdw>
              </a:effectLst>
              <a:latin typeface="Arial" charset="0"/>
              <a:cs typeface="Times New Roman" pitchFamily="18" charset="0"/>
            </a:endParaRPr>
          </a:p>
        </p:txBody>
      </p:sp>
      <p:sp>
        <p:nvSpPr>
          <p:cNvPr id="81390" name="Text Box 494"/>
          <p:cNvSpPr txBox="1">
            <a:spLocks noChangeArrowheads="1"/>
          </p:cNvSpPr>
          <p:nvPr/>
        </p:nvSpPr>
        <p:spPr bwMode="auto">
          <a:xfrm>
            <a:off x="4495800" y="2743200"/>
            <a:ext cx="3848100" cy="195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36576" tIns="36576" rIns="36576" bIns="36576"/>
          <a:lstStyle>
            <a:lvl1pPr defTabSz="4389438">
              <a:spcBef>
                <a:spcPct val="0"/>
              </a:spcBef>
              <a:defRPr sz="2400">
                <a:solidFill>
                  <a:schemeClr val="tx1"/>
                </a:solidFill>
                <a:latin typeface="Times New Roman" pitchFamily="18" charset="0"/>
              </a:defRPr>
            </a:lvl1pPr>
            <a:lvl2pPr defTabSz="4389438">
              <a:spcBef>
                <a:spcPct val="0"/>
              </a:spcBef>
              <a:defRPr sz="2400">
                <a:solidFill>
                  <a:schemeClr val="tx1"/>
                </a:solidFill>
                <a:latin typeface="Times New Roman" pitchFamily="18" charset="0"/>
              </a:defRPr>
            </a:lvl2pPr>
            <a:lvl3pPr defTabSz="4389438">
              <a:spcBef>
                <a:spcPct val="0"/>
              </a:spcBef>
              <a:defRPr sz="2400">
                <a:solidFill>
                  <a:schemeClr val="tx1"/>
                </a:solidFill>
                <a:latin typeface="Times New Roman" pitchFamily="18" charset="0"/>
              </a:defRPr>
            </a:lvl3pPr>
            <a:lvl4pPr defTabSz="4389438">
              <a:spcBef>
                <a:spcPct val="0"/>
              </a:spcBef>
              <a:defRPr sz="2400">
                <a:solidFill>
                  <a:schemeClr val="tx1"/>
                </a:solidFill>
                <a:latin typeface="Times New Roman" pitchFamily="18" charset="0"/>
              </a:defRPr>
            </a:lvl4pPr>
            <a:lvl5pPr defTabSz="4389438">
              <a:spcBef>
                <a:spcPct val="0"/>
              </a:spcBef>
              <a:defRPr sz="2400">
                <a:solidFill>
                  <a:schemeClr val="tx1"/>
                </a:solidFill>
                <a:latin typeface="Times New Roman" pitchFamily="18" charset="0"/>
              </a:defRPr>
            </a:lvl5pPr>
            <a:lvl6pPr defTabSz="4389438" eaLnBrk="0" fontAlgn="base" hangingPunct="0">
              <a:spcBef>
                <a:spcPct val="0"/>
              </a:spcBef>
              <a:spcAft>
                <a:spcPct val="0"/>
              </a:spcAft>
              <a:defRPr sz="2400">
                <a:solidFill>
                  <a:schemeClr val="tx1"/>
                </a:solidFill>
                <a:latin typeface="Times New Roman" pitchFamily="18" charset="0"/>
              </a:defRPr>
            </a:lvl6pPr>
            <a:lvl7pPr defTabSz="4389438" eaLnBrk="0" fontAlgn="base" hangingPunct="0">
              <a:spcBef>
                <a:spcPct val="0"/>
              </a:spcBef>
              <a:spcAft>
                <a:spcPct val="0"/>
              </a:spcAft>
              <a:defRPr sz="2400">
                <a:solidFill>
                  <a:schemeClr val="tx1"/>
                </a:solidFill>
                <a:latin typeface="Times New Roman" pitchFamily="18" charset="0"/>
              </a:defRPr>
            </a:lvl7pPr>
            <a:lvl8pPr defTabSz="4389438" eaLnBrk="0" fontAlgn="base" hangingPunct="0">
              <a:spcBef>
                <a:spcPct val="0"/>
              </a:spcBef>
              <a:spcAft>
                <a:spcPct val="0"/>
              </a:spcAft>
              <a:defRPr sz="2400">
                <a:solidFill>
                  <a:schemeClr val="tx1"/>
                </a:solidFill>
                <a:latin typeface="Times New Roman" pitchFamily="18" charset="0"/>
              </a:defRPr>
            </a:lvl8pPr>
            <a:lvl9pPr defTabSz="4389438" eaLnBrk="0" fontAlgn="base" hangingPunct="0">
              <a:spcBef>
                <a:spcPct val="0"/>
              </a:spcBef>
              <a:spcAft>
                <a:spcPct val="0"/>
              </a:spcAft>
              <a:defRPr sz="2400">
                <a:solidFill>
                  <a:schemeClr val="tx1"/>
                </a:solidFill>
                <a:latin typeface="Times New Roman" pitchFamily="18" charset="0"/>
              </a:defRPr>
            </a:lvl9pPr>
          </a:lstStyle>
          <a:p>
            <a:pPr algn="ctr" eaLnBrk="1" hangingPunct="1">
              <a:buFontTx/>
              <a:buNone/>
            </a:pPr>
            <a:r>
              <a:rPr lang="en-US" sz="1000" dirty="0">
                <a:solidFill>
                  <a:srgbClr val="000000"/>
                </a:solidFill>
              </a:rPr>
              <a:t>￼</a:t>
            </a:r>
            <a:endParaRPr lang="en-US" sz="8600" dirty="0">
              <a:latin typeface="Arial" charset="0"/>
            </a:endParaRPr>
          </a:p>
        </p:txBody>
      </p:sp>
      <p:pic>
        <p:nvPicPr>
          <p:cNvPr id="17" name="Picture 16" descr="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373" y="28495823"/>
            <a:ext cx="8903248" cy="7053017"/>
          </a:xfrm>
          <a:prstGeom prst="rect">
            <a:avLst/>
          </a:prstGeom>
        </p:spPr>
      </p:pic>
      <p:pic>
        <p:nvPicPr>
          <p:cNvPr id="45" name="Picture 44" descr="Screen Shot 2016-07-19 at 8.02.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0" y="14173200"/>
            <a:ext cx="9631448" cy="4038600"/>
          </a:xfrm>
          <a:prstGeom prst="rect">
            <a:avLst/>
          </a:prstGeom>
        </p:spPr>
      </p:pic>
      <p:sp>
        <p:nvSpPr>
          <p:cNvPr id="21" name="TextBox 20"/>
          <p:cNvSpPr txBox="1"/>
          <p:nvPr/>
        </p:nvSpPr>
        <p:spPr>
          <a:xfrm>
            <a:off x="14554200" y="18516600"/>
            <a:ext cx="10668000" cy="3939540"/>
          </a:xfrm>
          <a:prstGeom prst="rect">
            <a:avLst/>
          </a:prstGeom>
          <a:noFill/>
        </p:spPr>
        <p:txBody>
          <a:bodyPr wrap="square" rtlCol="0">
            <a:spAutoFit/>
          </a:bodyPr>
          <a:lstStyle/>
          <a:p>
            <a:pPr algn="just"/>
            <a:r>
              <a:rPr lang="en-US" sz="2600" dirty="0" smtClean="0"/>
              <a:t>Every microarray platform uploaded and submitted is labeled with a GSE (Genomic Series) number. Each number is unique so that researchers will be able to pull distinguished data from the server. </a:t>
            </a:r>
          </a:p>
          <a:p>
            <a:pPr algn="just"/>
            <a:r>
              <a:rPr lang="en-US" sz="2600" dirty="0" smtClean="0"/>
              <a:t>For our demo, we used </a:t>
            </a:r>
            <a:r>
              <a:rPr lang="en-US" sz="2600" dirty="0" smtClean="0"/>
              <a:t>the sample </a:t>
            </a:r>
            <a:r>
              <a:rPr lang="en-US" sz="2600" dirty="0" smtClean="0"/>
              <a:t>GSE18388 to exercise the application’s ability to display results.</a:t>
            </a:r>
          </a:p>
          <a:p>
            <a:pPr lvl="1" algn="just"/>
            <a:r>
              <a:rPr lang="en-US" sz="2600" dirty="0" smtClean="0"/>
              <a:t> This sample studies the thymus lobes from two sets of mice and the alterations made in gene expressions from stress regulation. </a:t>
            </a:r>
            <a:endParaRPr lang="en-US" sz="2600" dirty="0"/>
          </a:p>
          <a:p>
            <a:pPr lvl="1" algn="just"/>
            <a:r>
              <a:rPr lang="en-US" sz="2600" dirty="0" smtClean="0"/>
              <a:t>One is space-flown in a shuttle while the control is left on the ground.</a:t>
            </a:r>
            <a:endParaRPr lang="en-US" sz="2400" dirty="0"/>
          </a:p>
          <a:p>
            <a:endParaRPr lang="en-US" sz="2400" dirty="0"/>
          </a:p>
        </p:txBody>
      </p:sp>
      <p:pic>
        <p:nvPicPr>
          <p:cNvPr id="49" name="Picture 48" descr="Screen Shot 2016-07-19 at 8.03.13 PM.png"/>
          <p:cNvPicPr>
            <a:picLocks noChangeAspect="1"/>
          </p:cNvPicPr>
          <p:nvPr/>
        </p:nvPicPr>
        <p:blipFill rotWithShape="1">
          <a:blip r:embed="rId4">
            <a:extLst>
              <a:ext uri="{28A0092B-C50C-407E-A947-70E740481C1C}">
                <a14:useLocalDpi xmlns:a14="http://schemas.microsoft.com/office/drawing/2010/main" val="0"/>
              </a:ext>
            </a:extLst>
          </a:blip>
          <a:srcRect r="39009"/>
          <a:stretch/>
        </p:blipFill>
        <p:spPr>
          <a:xfrm>
            <a:off x="19964400" y="14189493"/>
            <a:ext cx="5577063" cy="3946107"/>
          </a:xfrm>
          <a:prstGeom prst="rect">
            <a:avLst/>
          </a:prstGeom>
        </p:spPr>
      </p:pic>
      <p:sp>
        <p:nvSpPr>
          <p:cNvPr id="22" name="Right Arrow 21"/>
          <p:cNvSpPr/>
          <p:nvPr/>
        </p:nvSpPr>
        <p:spPr bwMode="auto">
          <a:xfrm>
            <a:off x="18211800" y="16306800"/>
            <a:ext cx="1524000" cy="304800"/>
          </a:xfrm>
          <a:prstGeom prst="rightArrow">
            <a:avLst/>
          </a:prstGeom>
          <a:solidFill>
            <a:schemeClr val="accent2"/>
          </a:solidFill>
          <a:ln>
            <a:noFill/>
          </a:ln>
          <a:effectLst/>
          <a:extLst/>
        </p:spPr>
        <p:txBody>
          <a:bodyPr vert="horz" wrap="square" lIns="274430" tIns="138248" rIns="274430" bIns="138248" numCol="1" rtlCol="0" anchor="t" anchorCtr="0" compatLnSpc="1">
            <a:prstTxWarp prst="textNoShape">
              <a:avLst/>
            </a:prstTxWarp>
          </a:bodyPr>
          <a:lstStyle/>
          <a:p>
            <a:pPr marL="1027113" marR="0" indent="-1027113" algn="l" defTabSz="6288088" rtl="0" eaLnBrk="0" fontAlgn="base" latinLnBrk="0" hangingPunct="0">
              <a:lnSpc>
                <a:spcPct val="100000"/>
              </a:lnSpc>
              <a:spcBef>
                <a:spcPct val="20000"/>
              </a:spcBef>
              <a:spcAft>
                <a:spcPct val="0"/>
              </a:spcAft>
              <a:buClrTx/>
              <a:buSzTx/>
              <a:buFontTx/>
              <a:buChar char="•"/>
              <a:tabLst/>
            </a:pPr>
            <a:endParaRPr kumimoji="0" lang="en-US" sz="9900" b="0" i="0" u="none" strike="noStrike" cap="none" normalizeH="0" baseline="0" dirty="0" smtClean="0">
              <a:ln>
                <a:noFill/>
              </a:ln>
              <a:solidFill>
                <a:schemeClr val="tx1"/>
              </a:solidFill>
              <a:effectLst/>
              <a:latin typeface="Times New Roman" pitchFamily="18" charset="0"/>
            </a:endParaRPr>
          </a:p>
        </p:txBody>
      </p:sp>
      <p:pic>
        <p:nvPicPr>
          <p:cNvPr id="24" name="Picture 23" descr="Screen Shot 2016-07-26 at 3.32.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3988" y="22922270"/>
            <a:ext cx="10862012" cy="7786330"/>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14554200" y="31335988"/>
            <a:ext cx="10591800" cy="2573012"/>
          </a:xfrm>
          <a:prstGeom prst="rect">
            <a:avLst/>
          </a:prstGeom>
          <a:noFill/>
        </p:spPr>
        <p:txBody>
          <a:bodyPr wrap="square" rtlCol="0">
            <a:spAutoFit/>
          </a:bodyPr>
          <a:lstStyle/>
          <a:p>
            <a:pPr algn="just"/>
            <a:r>
              <a:rPr lang="en-US" sz="2600" dirty="0" smtClean="0"/>
              <a:t>The server then </a:t>
            </a:r>
            <a:r>
              <a:rPr lang="en-US" sz="2600" dirty="0" smtClean="0"/>
              <a:t>relays information back to the </a:t>
            </a:r>
            <a:r>
              <a:rPr lang="en-US" sz="2600" dirty="0" smtClean="0"/>
              <a:t>user-interface after the “Display” button is hit and </a:t>
            </a:r>
            <a:r>
              <a:rPr lang="en-US" sz="2600" dirty="0" smtClean="0"/>
              <a:t>a table of GSM tagged </a:t>
            </a:r>
            <a:r>
              <a:rPr lang="en-US" sz="2600" dirty="0" smtClean="0"/>
              <a:t>samples returns, </a:t>
            </a:r>
            <a:r>
              <a:rPr lang="en-US" sz="2600" dirty="0" smtClean="0"/>
              <a:t>each specifying the results of microarray data for each subject. </a:t>
            </a:r>
          </a:p>
          <a:p>
            <a:pPr algn="just"/>
            <a:r>
              <a:rPr lang="en-US" sz="2600" dirty="0" smtClean="0"/>
              <a:t>To differentiate or display contrast between groups of subjects, the “Group Amount” numericInput and selectInput both control the amount and labeling of desired groups</a:t>
            </a:r>
            <a:r>
              <a:rPr lang="en-US" sz="2400" dirty="0" smtClean="0"/>
              <a:t>. </a:t>
            </a:r>
          </a:p>
        </p:txBody>
      </p:sp>
      <p:pic>
        <p:nvPicPr>
          <p:cNvPr id="27" name="Picture 26" descr="RStudio-Logo-Blue-Grad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800" y="12080509"/>
            <a:ext cx="3690597" cy="1295400"/>
          </a:xfrm>
          <a:prstGeom prst="rect">
            <a:avLst/>
          </a:prstGeom>
        </p:spPr>
      </p:pic>
      <p:pic>
        <p:nvPicPr>
          <p:cNvPr id="29" name="Picture 28" descr="Screen Shot 2016-07-26 at 3.51.2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8698" y="8458200"/>
            <a:ext cx="10651702" cy="8026400"/>
          </a:xfrm>
          <a:prstGeom prst="rect">
            <a:avLst/>
          </a:prstGeom>
          <a:ln>
            <a:noFill/>
          </a:ln>
          <a:effectLst>
            <a:outerShdw blurRad="292100" dist="139700" dir="2700000" algn="tl" rotWithShape="0">
              <a:srgbClr val="333333">
                <a:alpha val="65000"/>
              </a:srgbClr>
            </a:outerShdw>
          </a:effectLst>
        </p:spPr>
      </p:pic>
      <p:pic>
        <p:nvPicPr>
          <p:cNvPr id="30" name="Picture 29" descr="Screen Shot 2016-07-27 at 11.04.5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98601" y="19142577"/>
            <a:ext cx="10591800" cy="8594223"/>
          </a:xfrm>
          <a:prstGeom prst="rect">
            <a:avLst/>
          </a:prstGeom>
          <a:ln>
            <a:noFill/>
          </a:ln>
          <a:effectLst>
            <a:outerShdw blurRad="292100" dist="139700" dir="2700000" algn="tl" rotWithShape="0">
              <a:srgbClr val="333333">
                <a:alpha val="65000"/>
              </a:srgbClr>
            </a:outerShdw>
          </a:effectLst>
        </p:spPr>
      </p:pic>
      <p:sp>
        <p:nvSpPr>
          <p:cNvPr id="81313" name="TextBox 81312"/>
          <p:cNvSpPr txBox="1"/>
          <p:nvPr/>
        </p:nvSpPr>
        <p:spPr>
          <a:xfrm>
            <a:off x="26974800" y="28575000"/>
            <a:ext cx="10287000" cy="6093976"/>
          </a:xfrm>
          <a:prstGeom prst="rect">
            <a:avLst/>
          </a:prstGeom>
          <a:noFill/>
        </p:spPr>
        <p:txBody>
          <a:bodyPr wrap="square" rtlCol="0">
            <a:spAutoFit/>
          </a:bodyPr>
          <a:lstStyle/>
          <a:p>
            <a:pPr algn="just"/>
            <a:r>
              <a:rPr lang="en-US" sz="2600" dirty="0"/>
              <a:t>T</a:t>
            </a:r>
            <a:r>
              <a:rPr lang="en-US" sz="2600" dirty="0" smtClean="0"/>
              <a:t>he </a:t>
            </a:r>
            <a:r>
              <a:rPr lang="en-US" sz="2600" dirty="0" smtClean="0"/>
              <a:t>contrast box allows for setting up different comparisons between GSMs of microarrays. </a:t>
            </a:r>
          </a:p>
          <a:p>
            <a:pPr algn="just"/>
            <a:r>
              <a:rPr lang="en-US" sz="2600" dirty="0" smtClean="0"/>
              <a:t>This allows the data selected and displayed in forms of graphs, heat maps, and standard deviations to be more personal regarding what is being analyzed.</a:t>
            </a:r>
          </a:p>
          <a:p>
            <a:pPr algn="just"/>
            <a:r>
              <a:rPr lang="en-US" sz="2600" dirty="0" smtClean="0"/>
              <a:t>Each </a:t>
            </a:r>
            <a:r>
              <a:rPr lang="en-US" sz="2600" dirty="0" smtClean="0"/>
              <a:t>GSE number marking the microarrays is exclusively printed </a:t>
            </a:r>
            <a:r>
              <a:rPr lang="en-US" sz="2600" dirty="0" smtClean="0"/>
              <a:t>on an affymetrix chip. Any other type of microarray </a:t>
            </a:r>
            <a:r>
              <a:rPr lang="en-US" sz="2600" dirty="0" smtClean="0"/>
              <a:t>currently is incompatible </a:t>
            </a:r>
            <a:r>
              <a:rPr lang="en-US" sz="2600" dirty="0" smtClean="0"/>
              <a:t>with our </a:t>
            </a:r>
            <a:r>
              <a:rPr lang="en-US" sz="2600" dirty="0" smtClean="0"/>
              <a:t>program since the </a:t>
            </a:r>
            <a:r>
              <a:rPr lang="en-US" sz="2600" dirty="0" smtClean="0"/>
              <a:t>affymetrix offers a wide platform that is more </a:t>
            </a:r>
            <a:r>
              <a:rPr lang="en-US" sz="2600" dirty="0" smtClean="0"/>
              <a:t>popularly distributed</a:t>
            </a:r>
            <a:r>
              <a:rPr lang="en-US" sz="2600" dirty="0" smtClean="0"/>
              <a:t>. It allows for higher value genotyping of complex diseases that effectively labels cRNA fragments and is commonly used in cancer variants. </a:t>
            </a:r>
          </a:p>
          <a:p>
            <a:endParaRPr lang="en-US" sz="2600" dirty="0"/>
          </a:p>
          <a:p>
            <a:endParaRPr lang="en-US" sz="2600" dirty="0" smtClean="0"/>
          </a:p>
          <a:p>
            <a:endParaRPr lang="en-US" sz="2600" dirty="0" smtClean="0"/>
          </a:p>
        </p:txBody>
      </p:sp>
      <p:pic>
        <p:nvPicPr>
          <p:cNvPr id="81314" name="Picture 81313" descr="US-NIH-NCI-Logo.sv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2231" y="2287405"/>
            <a:ext cx="5678674" cy="3531426"/>
          </a:xfrm>
          <a:prstGeom prst="rect">
            <a:avLst/>
          </a:prstGeom>
        </p:spPr>
      </p:pic>
      <p:pic>
        <p:nvPicPr>
          <p:cNvPr id="81316" name="Picture 81315" descr="affymetrix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73040" y="33428180"/>
            <a:ext cx="3717360" cy="2230416"/>
          </a:xfrm>
          <a:prstGeom prst="rect">
            <a:avLst/>
          </a:prstGeom>
        </p:spPr>
      </p:pic>
      <p:sp>
        <p:nvSpPr>
          <p:cNvPr id="81317" name="TextBox 81316"/>
          <p:cNvSpPr txBox="1"/>
          <p:nvPr/>
        </p:nvSpPr>
        <p:spPr>
          <a:xfrm>
            <a:off x="39014400" y="15697200"/>
            <a:ext cx="10287000" cy="6786473"/>
          </a:xfrm>
          <a:prstGeom prst="rect">
            <a:avLst/>
          </a:prstGeom>
          <a:noFill/>
        </p:spPr>
        <p:txBody>
          <a:bodyPr wrap="square" rtlCol="0">
            <a:spAutoFit/>
          </a:bodyPr>
          <a:lstStyle/>
          <a:p>
            <a:pPr algn="ctr">
              <a:buNone/>
            </a:pPr>
            <a:r>
              <a:rPr lang="en-US" sz="4500" b="1" dirty="0" smtClean="0">
                <a:solidFill>
                  <a:schemeClr val="accent1">
                    <a:lumMod val="25000"/>
                  </a:schemeClr>
                </a:solidFill>
                <a:cs typeface="Times New Roman" pitchFamily="18" charset="0"/>
              </a:rPr>
              <a:t>CONCLUSIONS</a:t>
            </a:r>
            <a:endParaRPr lang="en-US" sz="4500" b="1" dirty="0">
              <a:solidFill>
                <a:schemeClr val="accent1">
                  <a:lumMod val="25000"/>
                </a:schemeClr>
              </a:solidFill>
              <a:cs typeface="Times New Roman" pitchFamily="18" charset="0"/>
            </a:endParaRPr>
          </a:p>
          <a:p>
            <a:endParaRPr lang="en-US" sz="2600" dirty="0" smtClean="0"/>
          </a:p>
          <a:p>
            <a:pPr marL="457200" indent="-457200" algn="just">
              <a:lnSpc>
                <a:spcPct val="120000"/>
              </a:lnSpc>
            </a:pPr>
            <a:r>
              <a:rPr lang="en-US" sz="2600" dirty="0" smtClean="0"/>
              <a:t>This </a:t>
            </a:r>
            <a:r>
              <a:rPr lang="en-US" sz="2600" dirty="0" smtClean="0"/>
              <a:t>application </a:t>
            </a:r>
            <a:r>
              <a:rPr lang="en-US" sz="2600" dirty="0" smtClean="0"/>
              <a:t>made </a:t>
            </a:r>
            <a:r>
              <a:rPr lang="en-US" sz="2600" dirty="0" smtClean="0"/>
              <a:t>through the R Studio and the “Shiny” package is significant because this is the very first </a:t>
            </a:r>
            <a:r>
              <a:rPr lang="en-US" sz="2600" dirty="0" smtClean="0"/>
              <a:t>template that connects to microarray </a:t>
            </a:r>
            <a:r>
              <a:rPr lang="en-US" sz="2600" dirty="0" smtClean="0"/>
              <a:t>database on a public server. </a:t>
            </a:r>
            <a:r>
              <a:rPr lang="en-US" sz="2600" dirty="0" smtClean="0"/>
              <a:t>Most local servers </a:t>
            </a:r>
            <a:r>
              <a:rPr lang="en-US" sz="2600" dirty="0" smtClean="0"/>
              <a:t>are severely </a:t>
            </a:r>
            <a:r>
              <a:rPr lang="en-US" sz="2600" dirty="0" smtClean="0"/>
              <a:t>limited in </a:t>
            </a:r>
            <a:r>
              <a:rPr lang="en-US" sz="2600" dirty="0" smtClean="0"/>
              <a:t>its supply of data and </a:t>
            </a:r>
            <a:r>
              <a:rPr lang="en-US" sz="2600" dirty="0" smtClean="0"/>
              <a:t>are </a:t>
            </a:r>
            <a:r>
              <a:rPr lang="en-US" sz="2600" dirty="0" smtClean="0"/>
              <a:t>not </a:t>
            </a:r>
            <a:r>
              <a:rPr lang="en-US" sz="2600" dirty="0" smtClean="0"/>
              <a:t>accessible </a:t>
            </a:r>
            <a:r>
              <a:rPr lang="en-US" sz="2600" dirty="0" smtClean="0"/>
              <a:t>towards reaching</a:t>
            </a:r>
            <a:r>
              <a:rPr lang="en-US" sz="2600" dirty="0" smtClean="0"/>
              <a:t> </a:t>
            </a:r>
            <a:r>
              <a:rPr lang="en-US" sz="2600" dirty="0" smtClean="0"/>
              <a:t>a greater population.</a:t>
            </a:r>
          </a:p>
          <a:p>
            <a:pPr marL="457200" indent="-457200" algn="just">
              <a:lnSpc>
                <a:spcPct val="120000"/>
              </a:lnSpc>
            </a:pPr>
            <a:r>
              <a:rPr lang="en-US" sz="2600" dirty="0" smtClean="0"/>
              <a:t>Since the R Studio is mainly used for its professional layouts of displays and galleries, creating this template was vital towards making a new and improved program opposed to the original NCIB/NIH microarray application. </a:t>
            </a:r>
          </a:p>
          <a:p>
            <a:pPr marL="457200" indent="-457200" algn="just">
              <a:lnSpc>
                <a:spcPct val="120000"/>
              </a:lnSpc>
            </a:pPr>
            <a:r>
              <a:rPr lang="en-US" sz="2600" dirty="0" smtClean="0"/>
              <a:t>This will allow for further analysis </a:t>
            </a:r>
            <a:r>
              <a:rPr lang="en-US" sz="2600" dirty="0" smtClean="0"/>
              <a:t>of microarray </a:t>
            </a:r>
            <a:r>
              <a:rPr lang="en-US" sz="2600" dirty="0" smtClean="0"/>
              <a:t>data and a bigger network and community between </a:t>
            </a:r>
            <a:r>
              <a:rPr lang="en-US" sz="2600" dirty="0" smtClean="0"/>
              <a:t>doctors</a:t>
            </a:r>
            <a:r>
              <a:rPr lang="en-US" sz="2600" dirty="0"/>
              <a:t> </a:t>
            </a:r>
            <a:r>
              <a:rPr lang="en-US" sz="2600" dirty="0" smtClean="0"/>
              <a:t>and researchers. </a:t>
            </a:r>
            <a:endParaRPr lang="en-US" sz="2600" dirty="0" smtClean="0"/>
          </a:p>
        </p:txBody>
      </p:sp>
      <p:sp>
        <p:nvSpPr>
          <p:cNvPr id="66" name="TextBox 65"/>
          <p:cNvSpPr txBox="1"/>
          <p:nvPr/>
        </p:nvSpPr>
        <p:spPr>
          <a:xfrm>
            <a:off x="39014400" y="23034718"/>
            <a:ext cx="10287000" cy="4625882"/>
          </a:xfrm>
          <a:prstGeom prst="rect">
            <a:avLst/>
          </a:prstGeom>
          <a:noFill/>
        </p:spPr>
        <p:txBody>
          <a:bodyPr wrap="square" rtlCol="0">
            <a:spAutoFit/>
          </a:bodyPr>
          <a:lstStyle/>
          <a:p>
            <a:pPr algn="ctr">
              <a:buNone/>
            </a:pPr>
            <a:r>
              <a:rPr lang="en-US" sz="4500" b="1" dirty="0" smtClean="0">
                <a:solidFill>
                  <a:schemeClr val="accent1">
                    <a:lumMod val="25000"/>
                  </a:schemeClr>
                </a:solidFill>
                <a:cs typeface="Times New Roman" pitchFamily="18" charset="0"/>
              </a:rPr>
              <a:t>ACKNOWLEDGEMENTS</a:t>
            </a:r>
          </a:p>
          <a:p>
            <a:endParaRPr lang="en-US" sz="2600" dirty="0" smtClean="0"/>
          </a:p>
          <a:p>
            <a:pPr marL="457200" indent="-457200" algn="just"/>
            <a:r>
              <a:rPr lang="en-US" sz="2600" dirty="0" smtClean="0"/>
              <a:t>First and foremost, thank you to Dr. Maggie Cam for giving me this project and amazing opportunity to be able to spend my summer across the country (from California) in the NCI department of the NIH. I am truly lucky to have gotten you as a preceptor.</a:t>
            </a:r>
          </a:p>
          <a:p>
            <a:pPr marL="457200" indent="-457200" algn="just"/>
            <a:r>
              <a:rPr lang="en-US" sz="2600" dirty="0" smtClean="0"/>
              <a:t>Thank you to my main mentors and my friends, </a:t>
            </a:r>
            <a:r>
              <a:rPr lang="en-US" sz="2600" dirty="0" err="1" smtClean="0"/>
              <a:t>Fathi</a:t>
            </a:r>
            <a:r>
              <a:rPr lang="en-US" sz="2600" dirty="0" smtClean="0"/>
              <a:t> </a:t>
            </a:r>
            <a:r>
              <a:rPr lang="en-US" sz="2600" dirty="0" err="1" smtClean="0"/>
              <a:t>Elluomi</a:t>
            </a:r>
            <a:r>
              <a:rPr lang="en-US" sz="2600" dirty="0" smtClean="0"/>
              <a:t> and Bong-Hyun, who both were always more than happy to spend the time helping me learn the R Studio program and had the patience to explain the complexities and usages of microarrays. </a:t>
            </a:r>
          </a:p>
        </p:txBody>
      </p:sp>
      <p:sp>
        <p:nvSpPr>
          <p:cNvPr id="67" name="TextBox 66"/>
          <p:cNvSpPr txBox="1"/>
          <p:nvPr/>
        </p:nvSpPr>
        <p:spPr>
          <a:xfrm>
            <a:off x="39166800" y="28117800"/>
            <a:ext cx="10287000" cy="3474797"/>
          </a:xfrm>
          <a:prstGeom prst="rect">
            <a:avLst/>
          </a:prstGeom>
          <a:noFill/>
        </p:spPr>
        <p:txBody>
          <a:bodyPr wrap="square" rtlCol="0">
            <a:spAutoFit/>
          </a:bodyPr>
          <a:lstStyle/>
          <a:p>
            <a:pPr algn="ctr">
              <a:buNone/>
            </a:pPr>
            <a:r>
              <a:rPr lang="en-US" sz="4500" b="1" dirty="0" smtClean="0">
                <a:solidFill>
                  <a:schemeClr val="accent1">
                    <a:lumMod val="25000"/>
                  </a:schemeClr>
                </a:solidFill>
                <a:cs typeface="Times New Roman" pitchFamily="18" charset="0"/>
              </a:rPr>
              <a:t>BIBLIOGRAPHY</a:t>
            </a:r>
          </a:p>
          <a:p>
            <a:pPr algn="ctr">
              <a:buNone/>
            </a:pPr>
            <a:endParaRPr lang="en-US" sz="2000" b="1" dirty="0" smtClean="0">
              <a:solidFill>
                <a:schemeClr val="accent1">
                  <a:lumMod val="25000"/>
                </a:schemeClr>
              </a:solidFill>
              <a:cs typeface="Times New Roman" pitchFamily="18" charset="0"/>
            </a:endParaRPr>
          </a:p>
          <a:p>
            <a:pPr marL="571500" indent="-571500" algn="just"/>
            <a:r>
              <a:rPr lang="is-IS" sz="2600" dirty="0"/>
              <a:t>"Gallery." Shiny -. N.p., n.d. Web. 27 July 2016</a:t>
            </a:r>
            <a:r>
              <a:rPr lang="is-IS" sz="2600" dirty="0" smtClean="0"/>
              <a:t>.</a:t>
            </a:r>
          </a:p>
          <a:p>
            <a:pPr marL="571500" indent="-571500" algn="just"/>
            <a:r>
              <a:rPr lang="en-US" sz="2600" dirty="0"/>
              <a:t>"</a:t>
            </a:r>
            <a:r>
              <a:rPr lang="en-US" sz="2600" dirty="0" err="1"/>
              <a:t>Rstudio</a:t>
            </a:r>
            <a:r>
              <a:rPr lang="en-US" sz="2600" dirty="0"/>
              <a:t>/shiny." </a:t>
            </a:r>
            <a:r>
              <a:rPr lang="en-US" sz="2600" dirty="0" err="1"/>
              <a:t>GitHub</a:t>
            </a:r>
            <a:r>
              <a:rPr lang="en-US" sz="2600" dirty="0"/>
              <a:t>. </a:t>
            </a:r>
            <a:r>
              <a:rPr lang="en-US" sz="2600" dirty="0" err="1"/>
              <a:t>N.p</a:t>
            </a:r>
            <a:r>
              <a:rPr lang="en-US" sz="2600" dirty="0"/>
              <a:t>., </a:t>
            </a:r>
            <a:r>
              <a:rPr lang="en-US" sz="2600" dirty="0" err="1"/>
              <a:t>n.d.</a:t>
            </a:r>
            <a:r>
              <a:rPr lang="en-US" sz="2600" dirty="0"/>
              <a:t> Web. 27 July 2016</a:t>
            </a:r>
            <a:r>
              <a:rPr lang="en-US" sz="2600" dirty="0" smtClean="0"/>
              <a:t>.</a:t>
            </a:r>
          </a:p>
          <a:p>
            <a:pPr marL="571500" indent="-571500" algn="just"/>
            <a:r>
              <a:rPr lang="en-US" sz="2600" dirty="0"/>
              <a:t>"R Shiny Different Output between </a:t>
            </a:r>
            <a:r>
              <a:rPr lang="en-US" sz="2600" dirty="0" err="1"/>
              <a:t>RenderTable</a:t>
            </a:r>
            <a:r>
              <a:rPr lang="en-US" sz="2600" dirty="0"/>
              <a:t> and </a:t>
            </a:r>
            <a:r>
              <a:rPr lang="en-US" sz="2600" dirty="0" err="1"/>
              <a:t>RenderDataTable</a:t>
            </a:r>
            <a:r>
              <a:rPr lang="en-US" sz="2600" dirty="0"/>
              <a:t>." - Stack Overflow. </a:t>
            </a:r>
            <a:r>
              <a:rPr lang="en-US" sz="2600" dirty="0" err="1"/>
              <a:t>N.p</a:t>
            </a:r>
            <a:r>
              <a:rPr lang="en-US" sz="2600" dirty="0"/>
              <a:t>., </a:t>
            </a:r>
            <a:r>
              <a:rPr lang="en-US" sz="2600" dirty="0" err="1"/>
              <a:t>n.d.</a:t>
            </a:r>
            <a:r>
              <a:rPr lang="en-US" sz="2600" dirty="0"/>
              <a:t> Web. 27 July 2016.</a:t>
            </a:r>
          </a:p>
          <a:p>
            <a:pPr marL="571500" indent="-571500" algn="just"/>
            <a:endParaRPr lang="en-US" sz="2600" dirty="0"/>
          </a:p>
        </p:txBody>
      </p:sp>
      <p:sp>
        <p:nvSpPr>
          <p:cNvPr id="81318" name="TextBox 81317"/>
          <p:cNvSpPr txBox="1"/>
          <p:nvPr/>
        </p:nvSpPr>
        <p:spPr>
          <a:xfrm>
            <a:off x="39471600" y="31851600"/>
            <a:ext cx="9829800" cy="1745093"/>
          </a:xfrm>
          <a:prstGeom prst="rect">
            <a:avLst/>
          </a:prstGeom>
          <a:noFill/>
        </p:spPr>
        <p:txBody>
          <a:bodyPr wrap="square" rtlCol="0">
            <a:spAutoFit/>
          </a:bodyPr>
          <a:lstStyle/>
          <a:p>
            <a:pPr algn="ctr">
              <a:buNone/>
            </a:pPr>
            <a:r>
              <a:rPr lang="en-US" sz="4500" b="1" dirty="0" smtClean="0">
                <a:solidFill>
                  <a:schemeClr val="accent1">
                    <a:lumMod val="25000"/>
                  </a:schemeClr>
                </a:solidFill>
              </a:rPr>
              <a:t>CONTACT</a:t>
            </a:r>
          </a:p>
          <a:p>
            <a:pPr marL="685800" indent="-685800" algn="just"/>
            <a:r>
              <a:rPr lang="en-US" sz="2600" b="1" dirty="0" smtClean="0">
                <a:solidFill>
                  <a:schemeClr val="accent1">
                    <a:lumMod val="25000"/>
                  </a:schemeClr>
                </a:solidFill>
              </a:rPr>
              <a:t>Email</a:t>
            </a:r>
            <a:r>
              <a:rPr lang="en-US" sz="2600" b="1" dirty="0" smtClean="0">
                <a:solidFill>
                  <a:schemeClr val="accent1">
                    <a:lumMod val="25000"/>
                  </a:schemeClr>
                </a:solidFill>
              </a:rPr>
              <a:t>: </a:t>
            </a:r>
            <a:r>
              <a:rPr lang="en-US" sz="2600" b="1" dirty="0" smtClean="0">
                <a:solidFill>
                  <a:schemeClr val="accent1">
                    <a:lumMod val="25000"/>
                  </a:schemeClr>
                </a:solidFill>
                <a:hlinkClick r:id="rId11"/>
              </a:rPr>
              <a:t>matthewgo1003@gmail.com</a:t>
            </a:r>
            <a:endParaRPr lang="en-US" sz="2600" b="1" dirty="0" smtClean="0">
              <a:solidFill>
                <a:schemeClr val="accent1">
                  <a:lumMod val="25000"/>
                </a:schemeClr>
              </a:solidFill>
            </a:endParaRPr>
          </a:p>
          <a:p>
            <a:pPr marL="685800" indent="-685800"/>
            <a:endParaRPr lang="en-US" sz="2600" b="1" dirty="0">
              <a:solidFill>
                <a:schemeClr val="accent1">
                  <a:lumMod val="25000"/>
                </a:schemeClr>
              </a:solidFill>
            </a:endParaRPr>
          </a:p>
        </p:txBody>
      </p:sp>
      <p:pic>
        <p:nvPicPr>
          <p:cNvPr id="2" name="Picture 1" descr="wr_logo.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3125" y="2153359"/>
            <a:ext cx="3740278" cy="3665472"/>
          </a:xfrm>
          <a:prstGeom prst="rect">
            <a:avLst/>
          </a:prstGeom>
        </p:spPr>
      </p:pic>
      <p:pic>
        <p:nvPicPr>
          <p:cNvPr id="4" name="Picture 3"/>
          <p:cNvPicPr>
            <a:picLocks noChangeAspect="1"/>
          </p:cNvPicPr>
          <p:nvPr/>
        </p:nvPicPr>
        <p:blipFill>
          <a:blip r:embed="rId13"/>
          <a:stretch>
            <a:fillRect/>
          </a:stretch>
        </p:blipFill>
        <p:spPr>
          <a:xfrm>
            <a:off x="14249400" y="11925083"/>
            <a:ext cx="1615335" cy="1413418"/>
          </a:xfrm>
          <a:prstGeom prst="rect">
            <a:avLst/>
          </a:prstGeom>
        </p:spPr>
      </p:pic>
      <p:pic>
        <p:nvPicPr>
          <p:cNvPr id="1026" name="Picture 2" descr="https://www.bioconductor.org/images/logo/jpg/bioconductor_logo_rgb.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12200" y="11963400"/>
            <a:ext cx="43434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stemcore.ca/sites/ottawagenomecenter.ca/files/Genechip_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2373" y="24128469"/>
            <a:ext cx="8903248" cy="3943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60549" y="27779143"/>
            <a:ext cx="1917232" cy="307777"/>
          </a:xfrm>
          <a:prstGeom prst="rect">
            <a:avLst/>
          </a:prstGeom>
          <a:noFill/>
        </p:spPr>
        <p:txBody>
          <a:bodyPr wrap="square" rtlCol="0">
            <a:spAutoFit/>
          </a:bodyPr>
          <a:lstStyle/>
          <a:p>
            <a:pPr>
              <a:buNone/>
            </a:pPr>
            <a:r>
              <a:rPr lang="en-US" sz="1400" dirty="0"/>
              <a:t>http://</a:t>
            </a:r>
            <a:r>
              <a:rPr lang="en-US" sz="1400" dirty="0" err="1" smtClean="0"/>
              <a:t>www.stemcore.ca</a:t>
            </a:r>
            <a:endParaRPr lang="en-US" sz="1400" dirty="0"/>
          </a:p>
        </p:txBody>
      </p:sp>
      <p:sp>
        <p:nvSpPr>
          <p:cNvPr id="7" name="TextBox 6"/>
          <p:cNvSpPr txBox="1"/>
          <p:nvPr/>
        </p:nvSpPr>
        <p:spPr>
          <a:xfrm>
            <a:off x="9675638" y="35204400"/>
            <a:ext cx="1887055" cy="307777"/>
          </a:xfrm>
          <a:prstGeom prst="rect">
            <a:avLst/>
          </a:prstGeom>
          <a:noFill/>
        </p:spPr>
        <p:txBody>
          <a:bodyPr wrap="none" rtlCol="0">
            <a:spAutoFit/>
          </a:bodyPr>
          <a:lstStyle/>
          <a:p>
            <a:pPr>
              <a:buNone/>
            </a:pPr>
            <a:r>
              <a:rPr lang="en-US" sz="1400" dirty="0"/>
              <a:t>https://</a:t>
            </a:r>
            <a:r>
              <a:rPr lang="en-US" sz="1400" dirty="0" err="1"/>
              <a:t>en.wikipedia.org</a:t>
            </a:r>
            <a:endParaRPr lang="en-US" sz="1400" dirty="0"/>
          </a:p>
        </p:txBody>
      </p:sp>
      <p:cxnSp>
        <p:nvCxnSpPr>
          <p:cNvPr id="9" name="Straight Connector 8"/>
          <p:cNvCxnSpPr/>
          <p:nvPr/>
        </p:nvCxnSpPr>
        <p:spPr bwMode="auto">
          <a:xfrm flipH="1">
            <a:off x="-29505" y="35771383"/>
            <a:ext cx="13106400" cy="42617"/>
          </a:xfrm>
          <a:prstGeom prst="line">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TM02810769">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2035-01-01T08:00:00+00:00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755524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 xsi:nil="true"/>
    <Markets xmlns="4873beb7-5857-4685-be1f-d57550cc96cc"/>
    <OriginAsset xmlns="4873beb7-5857-4685-be1f-d57550cc96cc" xsi:nil="true"/>
    <AssetStart xmlns="4873beb7-5857-4685-be1f-d57550cc96cc">2012-01-05T20:11:00+00:00</AssetStart>
    <FriendlyTitle xmlns="4873beb7-5857-4685-be1f-d57550cc96cc" xsi:nil="true"/>
    <MarketSpecific xmlns="4873beb7-5857-4685-be1f-d57550cc96cc">false</MarketSpecific>
    <TPNamespace xmlns="4873beb7-5857-4685-be1f-d57550cc96cc" xsi:nil="true"/>
    <PublishStatusLookup xmlns="4873beb7-5857-4685-be1f-d57550cc96cc">
      <Value>1425919</Value>
      <Value>1425920</Value>
    </PublishStatusLookup>
    <APAuthor xmlns="4873beb7-5857-4685-be1f-d57550cc96cc">
      <UserInfo>
        <DisplayName>REDMOND\v-luannv</DisplayName>
        <AccountId>92</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Medical poster with graphics</SourceTitl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2007 Template UpLeveling Do Not HandOff</UALocComments>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12 Default</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TP102810768</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14</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LocMarketGroupTiers2 xmlns="4873beb7-5857-4685-be1f-d57550cc96cc">,t:Tier 1,t:Tier 2,t:Tier 3,</LocMarketGroupTiers2>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68B7373-4241-4263-9EDE-C9A592808769}">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A13348D4-11A4-4C9D-A9C8-7DE1F7731B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1463</TotalTime>
  <Words>921</Words>
  <Application>Microsoft Macintosh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Times New Roman</vt:lpstr>
      <vt:lpstr>Wingdings 3</vt:lpstr>
      <vt:lpstr>Arial</vt:lpstr>
      <vt:lpstr>TM02810769</vt:lpstr>
      <vt:lpstr>Development of a Microarray Data Analysis Web    Application Using Shiny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poster with graphics</dc:title>
  <dc:creator>Chaim</dc:creator>
  <cp:lastModifiedBy>Go, Matthew (NIH/NCI) [V]</cp:lastModifiedBy>
  <cp:revision>41</cp:revision>
  <cp:lastPrinted>2016-07-28T14:30:03Z</cp:lastPrinted>
  <dcterms:created xsi:type="dcterms:W3CDTF">2011-12-27T21:55:19Z</dcterms:created>
  <dcterms:modified xsi:type="dcterms:W3CDTF">2016-07-28T14:47:39Z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y fmtid="{D5CDD505-2E9C-101B-9397-08002B2CF9AE}" pid="3" name="ContentTypeId">
    <vt:lpwstr>0x0101006EDDDB5EE6D98C44930B742096920B300400F5B6D36B3EF94B4E9A635CDF2A18F5B8</vt:lpwstr>
  </property>
  <property fmtid="{D5CDD505-2E9C-101B-9397-08002B2CF9AE}" pid="4" name="InternalTags">
    <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y fmtid="{D5CDD505-2E9C-101B-9397-08002B2CF9AE}" pid="9" name="LocMarketGroupTiers">
    <vt:lpwstr>,t:Tier 1,t:Tier 2,t:Tier 3,</vt:lpwstr>
  </property>
</Properties>
</file>